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306" r:id="rId2"/>
    <p:sldId id="257" r:id="rId3"/>
    <p:sldId id="258" r:id="rId4"/>
    <p:sldId id="259" r:id="rId5"/>
    <p:sldId id="309" r:id="rId6"/>
    <p:sldId id="284" r:id="rId7"/>
    <p:sldId id="310" r:id="rId8"/>
    <p:sldId id="283" r:id="rId9"/>
    <p:sldId id="260" r:id="rId10"/>
    <p:sldId id="285" r:id="rId11"/>
    <p:sldId id="290" r:id="rId12"/>
    <p:sldId id="291" r:id="rId13"/>
    <p:sldId id="292" r:id="rId14"/>
    <p:sldId id="326" r:id="rId15"/>
    <p:sldId id="286" r:id="rId16"/>
    <p:sldId id="287" r:id="rId17"/>
    <p:sldId id="327" r:id="rId18"/>
    <p:sldId id="288" r:id="rId19"/>
    <p:sldId id="329" r:id="rId20"/>
    <p:sldId id="294" r:id="rId21"/>
    <p:sldId id="295" r:id="rId22"/>
    <p:sldId id="296" r:id="rId23"/>
    <p:sldId id="297" r:id="rId24"/>
    <p:sldId id="298" r:id="rId25"/>
    <p:sldId id="299" r:id="rId26"/>
    <p:sldId id="300" r:id="rId27"/>
    <p:sldId id="322" r:id="rId28"/>
    <p:sldId id="323" r:id="rId29"/>
    <p:sldId id="324" r:id="rId30"/>
    <p:sldId id="311" r:id="rId31"/>
  </p:sldIdLst>
  <p:sldSz cx="9144000" cy="5143500" type="screen16x9"/>
  <p:notesSz cx="6858000" cy="9144000"/>
  <p:embeddedFontLst>
    <p:embeddedFont>
      <p:font typeface="Montserrat" charset="0"/>
      <p:regular r:id="rId33"/>
      <p:bold r:id="rId34"/>
      <p:italic r:id="rId35"/>
      <p:boldItalic r:id="rId36"/>
    </p:embeddedFont>
    <p:embeddedFont>
      <p:font typeface="Verdana" pitchFamily="34" charset="0"/>
      <p:regular r:id="rId37"/>
      <p:bold r:id="rId38"/>
      <p:italic r:id="rId39"/>
      <p:boldItalic r:id="rId40"/>
    </p:embeddedFont>
    <p:embeddedFont>
      <p:font typeface="Palatino Linotype" pitchFamily="18" charset="0"/>
      <p:regular r:id="rId41"/>
      <p:bold r:id="rId42"/>
      <p:italic r:id="rId43"/>
      <p:boldItalic r:id="rId44"/>
    </p:embeddedFont>
    <p:embeddedFont>
      <p:font typeface="Segoe UI" pitchFamily="34" charset="0"/>
      <p:regular r:id="rId45"/>
      <p:bold r:id="rId46"/>
      <p:italic r:id="rId47"/>
      <p:boldItalic r:id="rId48"/>
    </p:embeddedFont>
    <p:embeddedFont>
      <p:font typeface="Ebrima" pitchFamily="2" charset="0"/>
      <p:regular r:id="rId49"/>
      <p:bold r:id="rId50"/>
    </p:embeddedFont>
    <p:embeddedFont>
      <p:font typeface="Bahnschrift SemiBold SemiConden" pitchFamily="34" charset="0"/>
      <p:bold r:id="rId51"/>
    </p:embeddedFont>
    <p:embeddedFont>
      <p:font typeface="Consolas" pitchFamily="49" charset="0"/>
      <p:regular r:id="rId52"/>
      <p:bold r:id="rId53"/>
      <p:italic r:id="rId54"/>
      <p:boldItalic r:id="rId55"/>
    </p:embeddedFont>
    <p:embeddedFont>
      <p:font typeface="Bahnschrift" pitchFamily="34" charset="0"/>
      <p:regular r:id="rId56"/>
      <p:bold r:id="rId57"/>
    </p:embeddedFont>
    <p:embeddedFont>
      <p:font typeface="Calibri" pitchFamily="34" charset="0"/>
      <p:regular r:id="rId58"/>
      <p:bold r:id="rId59"/>
      <p:italic r:id="rId60"/>
      <p:boldItalic r:id="rId61"/>
    </p:embeddedFont>
    <p:embeddedFont>
      <p:font typeface="Gadugi" pitchFamily="34" charset="0"/>
      <p:regular r:id="rId62"/>
      <p:bold r:id="rId63"/>
    </p:embeddedFont>
    <p:embeddedFont>
      <p:font typeface="Corbel" pitchFamily="34" charset="0"/>
      <p:regular r:id="rId64"/>
      <p:bold r:id="rId65"/>
      <p:italic r:id="rId66"/>
      <p:boldItalic r:id="rId67"/>
    </p:embeddedFont>
    <p:embeddedFont>
      <p:font typeface="Mongolian Baiti" pitchFamily="66" charset="0"/>
      <p:regular r:id="rId68"/>
    </p:embeddedFont>
    <p:embeddedFont>
      <p:font typeface="Javanese Text" pitchFamily="2" charset="0"/>
      <p:regular r:id="rId69"/>
    </p:embeddedFont>
    <p:embeddedFont>
      <p:font typeface="Comic Sans MS" pitchFamily="66" charset="0"/>
      <p:regular r:id="rId70"/>
      <p:bold r:id="rId71"/>
      <p:italic r:id="rId72"/>
      <p:boldItalic r:id="rId73"/>
    </p:embeddedFont>
    <p:embeddedFont>
      <p:font typeface="Ink Free" pitchFamily="66" charset="0"/>
      <p:regular r:id="rId74"/>
    </p:embeddedFont>
    <p:embeddedFont>
      <p:font typeface="Sitka Display"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816" y="-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48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font" Target="fonts/font31.fntdata"/><Relationship Id="rId68" Type="http://schemas.openxmlformats.org/officeDocument/2006/relationships/font" Target="fonts/font36.fntdata"/><Relationship Id="rId76" Type="http://schemas.openxmlformats.org/officeDocument/2006/relationships/font" Target="fonts/font44.fntdata"/><Relationship Id="rId7" Type="http://schemas.openxmlformats.org/officeDocument/2006/relationships/slide" Target="slides/slide6.xml"/><Relationship Id="rId71" Type="http://schemas.openxmlformats.org/officeDocument/2006/relationships/font" Target="fonts/font3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schemas.openxmlformats.org/officeDocument/2006/relationships/font" Target="fonts/font4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9.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font" Target="fonts/font41.fntdata"/><Relationship Id="rId78" Type="http://schemas.openxmlformats.org/officeDocument/2006/relationships/font" Target="fonts/font4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77" Type="http://schemas.openxmlformats.org/officeDocument/2006/relationships/font" Target="fonts/font45.fntdata"/><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font" Target="fonts/font4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font" Target="fonts/font38.fntdata"/><Relationship Id="rId75"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09" tIns="91409" rIns="91409" bIns="91409"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09" tIns="91409" rIns="91409" bIns="91409"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BA80D36-4D19-49FA-AB45-F64D69138A38}"/>
              </a:ext>
            </a:extLst>
          </p:cNvPr>
          <p:cNvSpPr>
            <a:spLocks noGrp="1"/>
          </p:cNvSpPr>
          <p:nvPr>
            <p:ph type="dt" sz="half" idx="10"/>
          </p:nvPr>
        </p:nvSpPr>
        <p:spPr>
          <a:xfrm>
            <a:off x="628650" y="4767264"/>
            <a:ext cx="2057400" cy="273844"/>
          </a:xfrm>
          <a:prstGeom prst="rect">
            <a:avLst/>
          </a:prstGeom>
        </p:spPr>
        <p:txBody>
          <a:bodyPr/>
          <a:lstStyle/>
          <a:p>
            <a:fld id="{B61BEF0D-F0BB-DE4B-95CE-6DB70DBA9567}" type="datetimeFigureOut">
              <a:rPr lang="en-US" smtClean="0">
                <a:solidFill>
                  <a:prstClr val="black">
                    <a:tint val="75000"/>
                  </a:prstClr>
                </a:solidFill>
              </a:rPr>
              <a:pPr/>
              <a:t>12/25/2022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xmlns="" id="{EFA019E2-3949-4426-ACE6-9007D3437DF1}"/>
              </a:ext>
            </a:extLst>
          </p:cNvPr>
          <p:cNvSpPr>
            <a:spLocks noGrp="1"/>
          </p:cNvSpPr>
          <p:nvPr>
            <p:ph type="ftr" sz="quarter" idx="11"/>
          </p:nvPr>
        </p:nvSpPr>
        <p:spPr>
          <a:xfrm>
            <a:off x="3028950" y="4767264"/>
            <a:ext cx="3086100" cy="273844"/>
          </a:xfrm>
          <a:prstGeom prst="rect">
            <a:avLst/>
          </a:prstGeom>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xmlns="" id="{3A8A4397-A052-4437-B846-FB51141E7BF8}"/>
              </a:ext>
            </a:extLst>
          </p:cNvPr>
          <p:cNvSpPr>
            <a:spLocks noGrp="1"/>
          </p:cNvSpPr>
          <p:nvPr>
            <p:ph type="sldNum" sz="quarter" idx="12"/>
          </p:nvPr>
        </p:nvSpPr>
        <p:spPr/>
        <p:txBody>
          <a:bodyPr/>
          <a:lstStyle/>
          <a:p>
            <a:fld id="{D57F1E4F-1CFF-5643-939E-217C01CD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xmlns="" val="106432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10"/>
        <p:cNvGrpSpPr/>
        <p:nvPr/>
      </p:nvGrpSpPr>
      <p:grpSpPr>
        <a:xfrm>
          <a:off x="0" y="0"/>
          <a:ext cx="0" cy="0"/>
          <a:chOff x="0" y="0"/>
          <a:chExt cx="0" cy="0"/>
        </a:xfrm>
      </p:grpSpPr>
      <p:sp>
        <p:nvSpPr>
          <p:cNvPr id="11" name="Google Shape;11;p293"/>
          <p:cNvSpPr txBox="1">
            <a:spLocks noGrp="1"/>
          </p:cNvSpPr>
          <p:nvPr>
            <p:ph type="title"/>
          </p:nvPr>
        </p:nvSpPr>
        <p:spPr>
          <a:xfrm>
            <a:off x="311785" y="445135"/>
            <a:ext cx="8520430" cy="5727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3600" b="0" i="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293"/>
          <p:cNvSpPr txBox="1">
            <a:spLocks noGrp="1"/>
          </p:cNvSpPr>
          <p:nvPr>
            <p:ph type="body" idx="1"/>
          </p:nvPr>
        </p:nvSpPr>
        <p:spPr>
          <a:xfrm>
            <a:off x="311785" y="1152525"/>
            <a:ext cx="8520430" cy="34163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4800" b="0" i="0">
                <a:solidFill>
                  <a:schemeClr val="dk1"/>
                </a:solidFill>
                <a:latin typeface="Old Standard TT"/>
                <a:ea typeface="Old Standard TT"/>
                <a:cs typeface="Old Standard TT"/>
                <a:sym typeface="Old Standard TT"/>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 name="Google Shape;13;p293"/>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93"/>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93"/>
          <p:cNvSpPr txBox="1">
            <a:spLocks noGrp="1"/>
          </p:cNvSpPr>
          <p:nvPr>
            <p:ph type="sldNum" idx="12"/>
          </p:nvPr>
        </p:nvSpPr>
        <p:spPr>
          <a:xfrm>
            <a:off x="8472170" y="4663440"/>
            <a:ext cx="549275" cy="393065"/>
          </a:xfrm>
          <a:prstGeom prst="rect">
            <a:avLst/>
          </a:prstGeom>
          <a:noFill/>
          <a:ln>
            <a:noFill/>
          </a:ln>
        </p:spPr>
        <p:txBody>
          <a:bodyPr spcFirstLastPara="1" wrap="square" lIns="0" tIns="0" rIns="0" bIns="0" anchor="ctr" anchorCtr="0">
            <a:noAutofit/>
          </a:bodyPr>
          <a:lstStyle>
            <a:lvl1pPr marL="38100" marR="0" lvl="0"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38100" marR="0" lvl="1"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38100" marR="0" lvl="2"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38100" marR="0" lvl="3"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38100" marR="0" lvl="4"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38100" marR="0" lvl="5"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38100" marR="0" lvl="6"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38100" marR="0" lvl="7"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38100" marR="0" lvl="8"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38100" lvl="0" indent="0" algn="r" rtl="0">
              <a:spcBef>
                <a:spcPts val="0"/>
              </a:spcBef>
              <a:spcAft>
                <a:spcPts val="0"/>
              </a:spcAft>
              <a:buNone/>
            </a:pPr>
            <a:fld id="{00000000-1234-1234-1234-123412341234}" type="slidenum">
              <a:rPr lang="en-US"/>
              <a:pPr marL="38100" lvl="0" indent="0" algn="r" rtl="0">
                <a:spcBef>
                  <a:spcPts val="0"/>
                </a:spcBef>
                <a:spcAft>
                  <a:spcPts val="0"/>
                </a:spcAft>
                <a:buNone/>
              </a:pPr>
              <a:t>‹#›</a:t>
            </a:fld>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09" tIns="91409" rIns="91409" bIns="91409"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09" tIns="91409" rIns="91409" bIns="91409"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09" tIns="91409" rIns="91409" bIns="91409" anchor="t" anchorCtr="0">
            <a:noAutofit/>
          </a:bodyPr>
          <a:lstStyle>
            <a:lvl1pPr marL="457106" lvl="0" indent="-317436" algn="l">
              <a:lnSpc>
                <a:spcPct val="115000"/>
              </a:lnSpc>
              <a:spcBef>
                <a:spcPts val="0"/>
              </a:spcBef>
              <a:spcAft>
                <a:spcPts val="0"/>
              </a:spcAft>
              <a:buSzPts val="1400"/>
              <a:buChar char="●"/>
              <a:defRPr sz="1400"/>
            </a:lvl1pPr>
            <a:lvl2pPr marL="914220" lvl="1" indent="-304741" algn="l">
              <a:lnSpc>
                <a:spcPct val="115000"/>
              </a:lnSpc>
              <a:spcBef>
                <a:spcPts val="1600"/>
              </a:spcBef>
              <a:spcAft>
                <a:spcPts val="0"/>
              </a:spcAft>
              <a:buSzPts val="1200"/>
              <a:buChar char="○"/>
              <a:defRPr sz="1200"/>
            </a:lvl2pPr>
            <a:lvl3pPr marL="1371328" lvl="2" indent="-304741" algn="l">
              <a:lnSpc>
                <a:spcPct val="115000"/>
              </a:lnSpc>
              <a:spcBef>
                <a:spcPts val="1600"/>
              </a:spcBef>
              <a:spcAft>
                <a:spcPts val="0"/>
              </a:spcAft>
              <a:buSzPts val="1200"/>
              <a:buChar char="■"/>
              <a:defRPr sz="1200"/>
            </a:lvl3pPr>
            <a:lvl4pPr marL="1828439" lvl="3" indent="-304741" algn="l">
              <a:lnSpc>
                <a:spcPct val="115000"/>
              </a:lnSpc>
              <a:spcBef>
                <a:spcPts val="1600"/>
              </a:spcBef>
              <a:spcAft>
                <a:spcPts val="0"/>
              </a:spcAft>
              <a:buSzPts val="1200"/>
              <a:buChar char="●"/>
              <a:defRPr sz="1200"/>
            </a:lvl4pPr>
            <a:lvl5pPr marL="2285544" lvl="4" indent="-304741" algn="l">
              <a:lnSpc>
                <a:spcPct val="115000"/>
              </a:lnSpc>
              <a:spcBef>
                <a:spcPts val="1600"/>
              </a:spcBef>
              <a:spcAft>
                <a:spcPts val="0"/>
              </a:spcAft>
              <a:buSzPts val="1200"/>
              <a:buChar char="○"/>
              <a:defRPr sz="1200"/>
            </a:lvl5pPr>
            <a:lvl6pPr marL="2742650" lvl="5" indent="-304741" algn="l">
              <a:lnSpc>
                <a:spcPct val="115000"/>
              </a:lnSpc>
              <a:spcBef>
                <a:spcPts val="1600"/>
              </a:spcBef>
              <a:spcAft>
                <a:spcPts val="0"/>
              </a:spcAft>
              <a:buSzPts val="1200"/>
              <a:buChar char="■"/>
              <a:defRPr sz="1200"/>
            </a:lvl6pPr>
            <a:lvl7pPr marL="3199760" lvl="6" indent="-304741" algn="l">
              <a:lnSpc>
                <a:spcPct val="115000"/>
              </a:lnSpc>
              <a:spcBef>
                <a:spcPts val="1600"/>
              </a:spcBef>
              <a:spcAft>
                <a:spcPts val="0"/>
              </a:spcAft>
              <a:buSzPts val="1200"/>
              <a:buChar char="●"/>
              <a:defRPr sz="1200"/>
            </a:lvl7pPr>
            <a:lvl8pPr marL="3656869" lvl="7" indent="-304741" algn="l">
              <a:lnSpc>
                <a:spcPct val="115000"/>
              </a:lnSpc>
              <a:spcBef>
                <a:spcPts val="1600"/>
              </a:spcBef>
              <a:spcAft>
                <a:spcPts val="0"/>
              </a:spcAft>
              <a:buSzPts val="1200"/>
              <a:buChar char="○"/>
              <a:defRPr sz="1200"/>
            </a:lvl8pPr>
            <a:lvl9pPr marL="4113983" lvl="8" indent="-304741"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09" tIns="91409" rIns="91409" bIns="91409" anchor="t" anchorCtr="0">
            <a:noAutofit/>
          </a:bodyPr>
          <a:lstStyle>
            <a:lvl1pPr marL="457106" lvl="0" indent="-317436" algn="l">
              <a:lnSpc>
                <a:spcPct val="115000"/>
              </a:lnSpc>
              <a:spcBef>
                <a:spcPts val="0"/>
              </a:spcBef>
              <a:spcAft>
                <a:spcPts val="0"/>
              </a:spcAft>
              <a:buSzPts val="1400"/>
              <a:buChar char="●"/>
              <a:defRPr sz="1400"/>
            </a:lvl1pPr>
            <a:lvl2pPr marL="914220" lvl="1" indent="-304741" algn="l">
              <a:lnSpc>
                <a:spcPct val="115000"/>
              </a:lnSpc>
              <a:spcBef>
                <a:spcPts val="1600"/>
              </a:spcBef>
              <a:spcAft>
                <a:spcPts val="0"/>
              </a:spcAft>
              <a:buSzPts val="1200"/>
              <a:buChar char="○"/>
              <a:defRPr sz="1200"/>
            </a:lvl2pPr>
            <a:lvl3pPr marL="1371328" lvl="2" indent="-304741" algn="l">
              <a:lnSpc>
                <a:spcPct val="115000"/>
              </a:lnSpc>
              <a:spcBef>
                <a:spcPts val="1600"/>
              </a:spcBef>
              <a:spcAft>
                <a:spcPts val="0"/>
              </a:spcAft>
              <a:buSzPts val="1200"/>
              <a:buChar char="■"/>
              <a:defRPr sz="1200"/>
            </a:lvl3pPr>
            <a:lvl4pPr marL="1828439" lvl="3" indent="-304741" algn="l">
              <a:lnSpc>
                <a:spcPct val="115000"/>
              </a:lnSpc>
              <a:spcBef>
                <a:spcPts val="1600"/>
              </a:spcBef>
              <a:spcAft>
                <a:spcPts val="0"/>
              </a:spcAft>
              <a:buSzPts val="1200"/>
              <a:buChar char="●"/>
              <a:defRPr sz="1200"/>
            </a:lvl4pPr>
            <a:lvl5pPr marL="2285544" lvl="4" indent="-304741" algn="l">
              <a:lnSpc>
                <a:spcPct val="115000"/>
              </a:lnSpc>
              <a:spcBef>
                <a:spcPts val="1600"/>
              </a:spcBef>
              <a:spcAft>
                <a:spcPts val="0"/>
              </a:spcAft>
              <a:buSzPts val="1200"/>
              <a:buChar char="○"/>
              <a:defRPr sz="1200"/>
            </a:lvl5pPr>
            <a:lvl6pPr marL="2742650" lvl="5" indent="-304741" algn="l">
              <a:lnSpc>
                <a:spcPct val="115000"/>
              </a:lnSpc>
              <a:spcBef>
                <a:spcPts val="1600"/>
              </a:spcBef>
              <a:spcAft>
                <a:spcPts val="0"/>
              </a:spcAft>
              <a:buSzPts val="1200"/>
              <a:buChar char="■"/>
              <a:defRPr sz="1200"/>
            </a:lvl6pPr>
            <a:lvl7pPr marL="3199760" lvl="6" indent="-304741" algn="l">
              <a:lnSpc>
                <a:spcPct val="115000"/>
              </a:lnSpc>
              <a:spcBef>
                <a:spcPts val="1600"/>
              </a:spcBef>
              <a:spcAft>
                <a:spcPts val="0"/>
              </a:spcAft>
              <a:buSzPts val="1200"/>
              <a:buChar char="●"/>
              <a:defRPr sz="1200"/>
            </a:lvl7pPr>
            <a:lvl8pPr marL="3656869" lvl="7" indent="-304741" algn="l">
              <a:lnSpc>
                <a:spcPct val="115000"/>
              </a:lnSpc>
              <a:spcBef>
                <a:spcPts val="1600"/>
              </a:spcBef>
              <a:spcAft>
                <a:spcPts val="0"/>
              </a:spcAft>
              <a:buSzPts val="1200"/>
              <a:buChar char="○"/>
              <a:defRPr sz="1200"/>
            </a:lvl8pPr>
            <a:lvl9pPr marL="4113983" lvl="8" indent="-304741"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09" tIns="91409" rIns="91409" bIns="91409"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09" tIns="91409" rIns="91409" bIns="91409"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09" tIns="91409" rIns="91409" bIns="91409" anchor="t" anchorCtr="0">
            <a:noAutofit/>
          </a:bodyPr>
          <a:lstStyle>
            <a:lvl1pPr marL="457106" lvl="0" indent="-304741" algn="l">
              <a:lnSpc>
                <a:spcPct val="115000"/>
              </a:lnSpc>
              <a:spcBef>
                <a:spcPts val="0"/>
              </a:spcBef>
              <a:spcAft>
                <a:spcPts val="0"/>
              </a:spcAft>
              <a:buSzPts val="1200"/>
              <a:buChar char="●"/>
              <a:defRPr sz="1200"/>
            </a:lvl1pPr>
            <a:lvl2pPr marL="914220" lvl="1" indent="-304741" algn="l">
              <a:lnSpc>
                <a:spcPct val="115000"/>
              </a:lnSpc>
              <a:spcBef>
                <a:spcPts val="1600"/>
              </a:spcBef>
              <a:spcAft>
                <a:spcPts val="0"/>
              </a:spcAft>
              <a:buSzPts val="1200"/>
              <a:buChar char="○"/>
              <a:defRPr sz="1200"/>
            </a:lvl2pPr>
            <a:lvl3pPr marL="1371328" lvl="2" indent="-304741" algn="l">
              <a:lnSpc>
                <a:spcPct val="115000"/>
              </a:lnSpc>
              <a:spcBef>
                <a:spcPts val="1600"/>
              </a:spcBef>
              <a:spcAft>
                <a:spcPts val="0"/>
              </a:spcAft>
              <a:buSzPts val="1200"/>
              <a:buChar char="■"/>
              <a:defRPr sz="1200"/>
            </a:lvl3pPr>
            <a:lvl4pPr marL="1828439" lvl="3" indent="-304741" algn="l">
              <a:lnSpc>
                <a:spcPct val="115000"/>
              </a:lnSpc>
              <a:spcBef>
                <a:spcPts val="1600"/>
              </a:spcBef>
              <a:spcAft>
                <a:spcPts val="0"/>
              </a:spcAft>
              <a:buSzPts val="1200"/>
              <a:buChar char="●"/>
              <a:defRPr sz="1200"/>
            </a:lvl4pPr>
            <a:lvl5pPr marL="2285544" lvl="4" indent="-304741" algn="l">
              <a:lnSpc>
                <a:spcPct val="115000"/>
              </a:lnSpc>
              <a:spcBef>
                <a:spcPts val="1600"/>
              </a:spcBef>
              <a:spcAft>
                <a:spcPts val="0"/>
              </a:spcAft>
              <a:buSzPts val="1200"/>
              <a:buChar char="○"/>
              <a:defRPr sz="1200"/>
            </a:lvl5pPr>
            <a:lvl6pPr marL="2742650" lvl="5" indent="-304741" algn="l">
              <a:lnSpc>
                <a:spcPct val="115000"/>
              </a:lnSpc>
              <a:spcBef>
                <a:spcPts val="1600"/>
              </a:spcBef>
              <a:spcAft>
                <a:spcPts val="0"/>
              </a:spcAft>
              <a:buSzPts val="1200"/>
              <a:buChar char="■"/>
              <a:defRPr sz="1200"/>
            </a:lvl6pPr>
            <a:lvl7pPr marL="3199760" lvl="6" indent="-304741" algn="l">
              <a:lnSpc>
                <a:spcPct val="115000"/>
              </a:lnSpc>
              <a:spcBef>
                <a:spcPts val="1600"/>
              </a:spcBef>
              <a:spcAft>
                <a:spcPts val="0"/>
              </a:spcAft>
              <a:buSzPts val="1200"/>
              <a:buChar char="●"/>
              <a:defRPr sz="1200"/>
            </a:lvl7pPr>
            <a:lvl8pPr marL="3656869" lvl="7" indent="-304741" algn="l">
              <a:lnSpc>
                <a:spcPct val="115000"/>
              </a:lnSpc>
              <a:spcBef>
                <a:spcPts val="1600"/>
              </a:spcBef>
              <a:spcAft>
                <a:spcPts val="0"/>
              </a:spcAft>
              <a:buSzPts val="1200"/>
              <a:buChar char="○"/>
              <a:defRPr sz="1200"/>
            </a:lvl8pPr>
            <a:lvl9pPr marL="4113983" lvl="8" indent="-304741"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09" tIns="91409" rIns="91409" bIns="91409"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09" tIns="91409" rIns="91409" bIns="9140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09" tIns="91409" rIns="91409" bIns="91409"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09" tIns="91409" rIns="91409" bIns="91409"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09" tIns="91409" rIns="91409" bIns="91409" anchor="ctr" anchorCtr="0">
            <a:noAutofit/>
          </a:bodyPr>
          <a:lstStyle>
            <a:lvl1pPr marL="457106" lvl="0" indent="-342830" algn="l">
              <a:lnSpc>
                <a:spcPct val="115000"/>
              </a:lnSpc>
              <a:spcBef>
                <a:spcPts val="0"/>
              </a:spcBef>
              <a:spcAft>
                <a:spcPts val="0"/>
              </a:spcAft>
              <a:buSzPts val="1800"/>
              <a:buChar char="●"/>
              <a:defRPr/>
            </a:lvl1pPr>
            <a:lvl2pPr marL="914220" lvl="1" indent="-317436" algn="l">
              <a:lnSpc>
                <a:spcPct val="115000"/>
              </a:lnSpc>
              <a:spcBef>
                <a:spcPts val="1600"/>
              </a:spcBef>
              <a:spcAft>
                <a:spcPts val="0"/>
              </a:spcAft>
              <a:buSzPts val="1400"/>
              <a:buChar char="○"/>
              <a:defRPr/>
            </a:lvl2pPr>
            <a:lvl3pPr marL="1371328" lvl="2" indent="-317436" algn="l">
              <a:lnSpc>
                <a:spcPct val="115000"/>
              </a:lnSpc>
              <a:spcBef>
                <a:spcPts val="1600"/>
              </a:spcBef>
              <a:spcAft>
                <a:spcPts val="0"/>
              </a:spcAft>
              <a:buSzPts val="1400"/>
              <a:buChar char="■"/>
              <a:defRPr/>
            </a:lvl3pPr>
            <a:lvl4pPr marL="1828439" lvl="3" indent="-317436" algn="l">
              <a:lnSpc>
                <a:spcPct val="115000"/>
              </a:lnSpc>
              <a:spcBef>
                <a:spcPts val="1600"/>
              </a:spcBef>
              <a:spcAft>
                <a:spcPts val="0"/>
              </a:spcAft>
              <a:buSzPts val="1400"/>
              <a:buChar char="●"/>
              <a:defRPr/>
            </a:lvl4pPr>
            <a:lvl5pPr marL="2285544" lvl="4" indent="-317436" algn="l">
              <a:lnSpc>
                <a:spcPct val="115000"/>
              </a:lnSpc>
              <a:spcBef>
                <a:spcPts val="1600"/>
              </a:spcBef>
              <a:spcAft>
                <a:spcPts val="0"/>
              </a:spcAft>
              <a:buSzPts val="1400"/>
              <a:buChar char="○"/>
              <a:defRPr/>
            </a:lvl5pPr>
            <a:lvl6pPr marL="2742650" lvl="5" indent="-317436" algn="l">
              <a:lnSpc>
                <a:spcPct val="115000"/>
              </a:lnSpc>
              <a:spcBef>
                <a:spcPts val="1600"/>
              </a:spcBef>
              <a:spcAft>
                <a:spcPts val="0"/>
              </a:spcAft>
              <a:buSzPts val="1400"/>
              <a:buChar char="■"/>
              <a:defRPr/>
            </a:lvl6pPr>
            <a:lvl7pPr marL="3199760" lvl="6" indent="-317436" algn="l">
              <a:lnSpc>
                <a:spcPct val="115000"/>
              </a:lnSpc>
              <a:spcBef>
                <a:spcPts val="1600"/>
              </a:spcBef>
              <a:spcAft>
                <a:spcPts val="0"/>
              </a:spcAft>
              <a:buSzPts val="1400"/>
              <a:buChar char="●"/>
              <a:defRPr/>
            </a:lvl7pPr>
            <a:lvl8pPr marL="3656869" lvl="7" indent="-317436" algn="l">
              <a:lnSpc>
                <a:spcPct val="115000"/>
              </a:lnSpc>
              <a:spcBef>
                <a:spcPts val="1600"/>
              </a:spcBef>
              <a:spcAft>
                <a:spcPts val="0"/>
              </a:spcAft>
              <a:buSzPts val="1400"/>
              <a:buChar char="○"/>
              <a:defRPr/>
            </a:lvl8pPr>
            <a:lvl9pPr marL="4113983" lvl="8" indent="-317436"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09" tIns="91409" rIns="91409" bIns="91409" anchor="ctr" anchorCtr="0">
            <a:noAutofit/>
          </a:bodyPr>
          <a:lstStyle>
            <a:lvl1pPr marL="457106" lvl="0" indent="-228552"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09" tIns="91409" rIns="91409" bIns="91409"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09" tIns="91409" rIns="91409" bIns="91409" anchor="t" anchorCtr="0">
            <a:noAutofit/>
          </a:bodyPr>
          <a:lstStyle>
            <a:lvl1pPr marL="457106" lvl="0" indent="-342830" algn="ctr">
              <a:lnSpc>
                <a:spcPct val="115000"/>
              </a:lnSpc>
              <a:spcBef>
                <a:spcPts val="0"/>
              </a:spcBef>
              <a:spcAft>
                <a:spcPts val="0"/>
              </a:spcAft>
              <a:buSzPts val="1800"/>
              <a:buChar char="●"/>
              <a:defRPr/>
            </a:lvl1pPr>
            <a:lvl2pPr marL="914220" lvl="1" indent="-317436" algn="ctr">
              <a:lnSpc>
                <a:spcPct val="115000"/>
              </a:lnSpc>
              <a:spcBef>
                <a:spcPts val="1600"/>
              </a:spcBef>
              <a:spcAft>
                <a:spcPts val="0"/>
              </a:spcAft>
              <a:buSzPts val="1400"/>
              <a:buChar char="○"/>
              <a:defRPr/>
            </a:lvl2pPr>
            <a:lvl3pPr marL="1371328" lvl="2" indent="-317436" algn="ctr">
              <a:lnSpc>
                <a:spcPct val="115000"/>
              </a:lnSpc>
              <a:spcBef>
                <a:spcPts val="1600"/>
              </a:spcBef>
              <a:spcAft>
                <a:spcPts val="0"/>
              </a:spcAft>
              <a:buSzPts val="1400"/>
              <a:buChar char="■"/>
              <a:defRPr/>
            </a:lvl3pPr>
            <a:lvl4pPr marL="1828439" lvl="3" indent="-317436" algn="ctr">
              <a:lnSpc>
                <a:spcPct val="115000"/>
              </a:lnSpc>
              <a:spcBef>
                <a:spcPts val="1600"/>
              </a:spcBef>
              <a:spcAft>
                <a:spcPts val="0"/>
              </a:spcAft>
              <a:buSzPts val="1400"/>
              <a:buChar char="●"/>
              <a:defRPr/>
            </a:lvl4pPr>
            <a:lvl5pPr marL="2285544" lvl="4" indent="-317436" algn="ctr">
              <a:lnSpc>
                <a:spcPct val="115000"/>
              </a:lnSpc>
              <a:spcBef>
                <a:spcPts val="1600"/>
              </a:spcBef>
              <a:spcAft>
                <a:spcPts val="0"/>
              </a:spcAft>
              <a:buSzPts val="1400"/>
              <a:buChar char="○"/>
              <a:defRPr/>
            </a:lvl5pPr>
            <a:lvl6pPr marL="2742650" lvl="5" indent="-317436" algn="ctr">
              <a:lnSpc>
                <a:spcPct val="115000"/>
              </a:lnSpc>
              <a:spcBef>
                <a:spcPts val="1600"/>
              </a:spcBef>
              <a:spcAft>
                <a:spcPts val="0"/>
              </a:spcAft>
              <a:buSzPts val="1400"/>
              <a:buChar char="■"/>
              <a:defRPr/>
            </a:lvl6pPr>
            <a:lvl7pPr marL="3199760" lvl="6" indent="-317436" algn="ctr">
              <a:lnSpc>
                <a:spcPct val="115000"/>
              </a:lnSpc>
              <a:spcBef>
                <a:spcPts val="1600"/>
              </a:spcBef>
              <a:spcAft>
                <a:spcPts val="0"/>
              </a:spcAft>
              <a:buSzPts val="1400"/>
              <a:buChar char="●"/>
              <a:defRPr/>
            </a:lvl7pPr>
            <a:lvl8pPr marL="3656869" lvl="7" indent="-317436" algn="ctr">
              <a:lnSpc>
                <a:spcPct val="115000"/>
              </a:lnSpc>
              <a:spcBef>
                <a:spcPts val="1600"/>
              </a:spcBef>
              <a:spcAft>
                <a:spcPts val="0"/>
              </a:spcAft>
              <a:buSzPts val="1400"/>
              <a:buChar char="○"/>
              <a:defRPr/>
            </a:lvl8pPr>
            <a:lvl9pPr marL="4113983" lvl="8" indent="-317436"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09" tIns="91409" rIns="91409" bIns="91409"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09" tIns="91409" rIns="91409" bIns="91409"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09" tIns="91409" rIns="91409" bIns="91409"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pic>
        <p:nvPicPr>
          <p:cNvPr id="9" name="Google Shape;9;p1"/>
          <p:cNvPicPr preferRelativeResize="0"/>
          <p:nvPr/>
        </p:nvPicPr>
        <p:blipFill rotWithShape="1">
          <a:blip r:embed="rId13">
            <a:alphaModFix/>
          </a:blip>
          <a:srcRect/>
          <a:stretch/>
        </p:blipFill>
        <p:spPr>
          <a:xfrm>
            <a:off x="8602983" y="66526"/>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708" r:id="rId10"/>
    <p:sldLayoutId id="214748371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type="body" idx="1"/>
          </p:nvPr>
        </p:nvSpPr>
        <p:spPr>
          <a:xfrm>
            <a:off x="148398" y="1189247"/>
            <a:ext cx="8520430" cy="2351926"/>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endParaRPr dirty="0"/>
          </a:p>
          <a:p>
            <a:pPr marL="457200" lvl="0" indent="-342900" algn="ctr" rtl="0">
              <a:lnSpc>
                <a:spcPct val="115000"/>
              </a:lnSpc>
              <a:spcBef>
                <a:spcPts val="0"/>
              </a:spcBef>
              <a:spcAft>
                <a:spcPts val="0"/>
              </a:spcAft>
              <a:buSzPts val="1800"/>
              <a:buChar char="●"/>
            </a:pPr>
            <a:r>
              <a:rPr lang="en-IN" sz="4000" b="1" dirty="0" smtClean="0">
                <a:solidFill>
                  <a:srgbClr val="004B53"/>
                </a:solidFill>
                <a:latin typeface="Arial"/>
                <a:cs typeface="Arial"/>
                <a:sym typeface="Arial"/>
              </a:rPr>
              <a:t>NYC Taxi Trip Duration Analysis and Prediction</a:t>
            </a:r>
            <a:endParaRPr dirty="0"/>
          </a:p>
        </p:txBody>
      </p:sp>
      <p:sp>
        <p:nvSpPr>
          <p:cNvPr id="782" name="Google Shape;782;p268"/>
          <p:cNvSpPr txBox="1"/>
          <p:nvPr/>
        </p:nvSpPr>
        <p:spPr>
          <a:xfrm>
            <a:off x="2759345" y="3791839"/>
            <a:ext cx="3921154" cy="782265"/>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124F5B"/>
                </a:solidFill>
                <a:latin typeface="Verdana"/>
                <a:ea typeface="Verdana"/>
                <a:cs typeface="Verdana"/>
                <a:sym typeface="Verdana"/>
              </a:rPr>
              <a:t>By</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None/>
            </a:pPr>
            <a:r>
              <a:rPr lang="en-IN" sz="1800" b="1" dirty="0" err="1" smtClean="0">
                <a:solidFill>
                  <a:srgbClr val="CC0000"/>
                </a:solidFill>
                <a:latin typeface="Verdana"/>
                <a:ea typeface="Verdana"/>
                <a:sym typeface="Verdana"/>
              </a:rPr>
              <a:t>Rushabh</a:t>
            </a:r>
            <a:r>
              <a:rPr lang="en-IN" sz="1800" b="1" dirty="0" smtClean="0">
                <a:solidFill>
                  <a:srgbClr val="CC0000"/>
                </a:solidFill>
                <a:latin typeface="Verdana"/>
                <a:ea typeface="Verdana"/>
                <a:sym typeface="Verdana"/>
              </a:rPr>
              <a:t> </a:t>
            </a:r>
            <a:r>
              <a:rPr lang="en-IN" sz="1800" b="1" dirty="0" err="1" smtClean="0">
                <a:solidFill>
                  <a:srgbClr val="CC0000"/>
                </a:solidFill>
                <a:latin typeface="Verdana"/>
                <a:ea typeface="Verdana"/>
                <a:sym typeface="Verdana"/>
              </a:rPr>
              <a:t>Anilrao</a:t>
            </a:r>
            <a:r>
              <a:rPr lang="en-IN" sz="1800" b="1" dirty="0" smtClean="0">
                <a:solidFill>
                  <a:srgbClr val="CC0000"/>
                </a:solidFill>
                <a:latin typeface="Verdana"/>
                <a:ea typeface="Verdana"/>
                <a:sym typeface="Verdana"/>
              </a:rPr>
              <a:t> </a:t>
            </a:r>
            <a:r>
              <a:rPr lang="en-IN" sz="1800" b="1" dirty="0" err="1" smtClean="0">
                <a:solidFill>
                  <a:srgbClr val="CC0000"/>
                </a:solidFill>
                <a:latin typeface="Verdana"/>
                <a:ea typeface="Verdana"/>
                <a:sym typeface="Verdana"/>
              </a:rPr>
              <a:t>Bhagat</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20"/>
              </a:spcBef>
              <a:spcAft>
                <a:spcPts val="0"/>
              </a:spcAft>
              <a:buNone/>
            </a:pPr>
            <a:r>
              <a:rPr lang="en-US" sz="1400" b="1" i="0" u="none" strike="noStrike" cap="none" dirty="0">
                <a:solidFill>
                  <a:srgbClr val="124F5B"/>
                </a:solidFill>
                <a:latin typeface="Verdana"/>
                <a:ea typeface="Verdana"/>
                <a:cs typeface="Verdana"/>
                <a:sym typeface="Verdana"/>
              </a:rPr>
              <a:t>Data Science Trainee, </a:t>
            </a:r>
            <a:r>
              <a:rPr lang="en-US" sz="1400" b="1" i="0" u="none" strike="noStrike" cap="none" dirty="0" err="1">
                <a:solidFill>
                  <a:srgbClr val="124F5B"/>
                </a:solidFill>
                <a:latin typeface="Verdana"/>
                <a:ea typeface="Verdana"/>
                <a:cs typeface="Verdana"/>
                <a:sym typeface="Verdana"/>
              </a:rPr>
              <a:t>AlmaBetter</a:t>
            </a:r>
            <a:endParaRPr sz="1400" b="0" i="0" u="none" strike="noStrike" cap="none" dirty="0">
              <a:solidFill>
                <a:srgbClr val="000000"/>
              </a:solidFill>
              <a:latin typeface="Verdana"/>
              <a:ea typeface="Verdana"/>
              <a:cs typeface="Verdana"/>
              <a:sym typeface="Verdana"/>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1015663"/>
          </a:xfrm>
          <a:prstGeom prst="rect">
            <a:avLst/>
          </a:prstGeom>
          <a:noFill/>
        </p:spPr>
        <p:txBody>
          <a:bodyPr wrap="square" rtlCol="0">
            <a:spAutoFit/>
          </a:bodyPr>
          <a:lstStyle/>
          <a:p>
            <a:pPr algn="ctr"/>
            <a:r>
              <a:rPr lang="en-US" sz="3200" b="1" dirty="0" smtClean="0">
                <a:solidFill>
                  <a:schemeClr val="tx1"/>
                </a:solidFill>
                <a:latin typeface="Times New Roman" pitchFamily="18" charset="0"/>
                <a:cs typeface="Times New Roman" pitchFamily="18" charset="0"/>
              </a:rPr>
              <a:t>Speed of a car</a:t>
            </a:r>
          </a:p>
          <a:p>
            <a:pPr algn="ctr"/>
            <a:endParaRPr lang="en-US" sz="2800" b="1" u="sng" dirty="0">
              <a:solidFill>
                <a:schemeClr val="tx1"/>
              </a:solidFill>
            </a:endParaRPr>
          </a:p>
        </p:txBody>
      </p:sp>
      <p:sp>
        <p:nvSpPr>
          <p:cNvPr id="5" name="TextBox 4"/>
          <p:cNvSpPr txBox="1"/>
          <p:nvPr/>
        </p:nvSpPr>
        <p:spPr>
          <a:xfrm>
            <a:off x="0" y="649961"/>
            <a:ext cx="4808667" cy="4770537"/>
          </a:xfrm>
          <a:prstGeom prst="rect">
            <a:avLst/>
          </a:prstGeom>
          <a:noFill/>
        </p:spPr>
        <p:txBody>
          <a:bodyPr wrap="square" rtlCol="0">
            <a:spAutoFit/>
          </a:bodyPr>
          <a:lstStyle/>
          <a:p>
            <a:pPr>
              <a:lnSpc>
                <a:spcPct val="150000"/>
              </a:lnSpc>
              <a:buFont typeface="Wingdings" pitchFamily="2" charset="2"/>
              <a:buChar char="v"/>
            </a:pPr>
            <a:r>
              <a:rPr lang="en-US" sz="1600" dirty="0" smtClean="0">
                <a:latin typeface="+mj-lt"/>
                <a:cs typeface="Times New Roman" pitchFamily="18" charset="0"/>
              </a:rPr>
              <a:t>25 mph in urban area i.e. 40 km/h 65 mph on controlled state highways i.e. approx 104 km/h.</a:t>
            </a:r>
          </a:p>
          <a:p>
            <a:pPr>
              <a:lnSpc>
                <a:spcPct val="150000"/>
              </a:lnSpc>
              <a:buFont typeface="Wingdings" pitchFamily="2" charset="2"/>
              <a:buChar char="v"/>
            </a:pPr>
            <a:r>
              <a:rPr lang="en-US" sz="1600" dirty="0" smtClean="0">
                <a:latin typeface="+mj-lt"/>
                <a:cs typeface="Times New Roman" pitchFamily="18" charset="0"/>
              </a:rPr>
              <a:t>Trips over 30 km/h are being considered as outliers but we cannot ignore them because they are well under the highest speed limit of 104 km/h on state controlled highways. Mostly trips are done at a speed range of 10-20 km/h with an average speed of around 14 km/h. Let's take a look at the speed range distribution with the help of graph.</a:t>
            </a:r>
          </a:p>
          <a:p>
            <a:pPr>
              <a:lnSpc>
                <a:spcPct val="150000"/>
              </a:lnSpc>
              <a:buFont typeface="Wingdings" pitchFamily="2" charset="2"/>
              <a:buChar char="v"/>
            </a:pPr>
            <a:r>
              <a:rPr lang="en-US" sz="1600" dirty="0" smtClean="0">
                <a:latin typeface="+mj-lt"/>
                <a:cs typeface="Times New Roman" pitchFamily="18" charset="0"/>
              </a:rPr>
              <a:t>It is evident from this graph what we thought off earlier i.e. most of the trips were done at a speed range of 10-20 km/h</a:t>
            </a:r>
            <a:r>
              <a:rPr lang="en-US" sz="1600" dirty="0" smtClean="0">
                <a:latin typeface="+mj-lt"/>
              </a:rPr>
              <a:t>.</a:t>
            </a:r>
          </a:p>
          <a:p>
            <a:pPr>
              <a:buFont typeface="Wingdings" pitchFamily="2" charset="2"/>
              <a:buChar char="Ø"/>
            </a:pPr>
            <a:endParaRPr lang="en-US" sz="1600" dirty="0"/>
          </a:p>
        </p:txBody>
      </p:sp>
      <p:pic>
        <p:nvPicPr>
          <p:cNvPr id="24578" name="Picture 2"/>
          <p:cNvPicPr>
            <a:picLocks noChangeAspect="1" noChangeArrowheads="1"/>
          </p:cNvPicPr>
          <p:nvPr/>
        </p:nvPicPr>
        <p:blipFill>
          <a:blip r:embed="rId2"/>
          <a:srcRect/>
          <a:stretch>
            <a:fillRect/>
          </a:stretch>
        </p:blipFill>
        <p:spPr bwMode="auto">
          <a:xfrm>
            <a:off x="4890583" y="1249716"/>
            <a:ext cx="4124325" cy="3085614"/>
          </a:xfrm>
          <a:prstGeom prst="rect">
            <a:avLst/>
          </a:prstGeom>
          <a:noFill/>
          <a:ln w="9525">
            <a:noFill/>
            <a:miter lim="800000"/>
            <a:headEnd/>
            <a:tailEnd/>
          </a:ln>
          <a:effectLst/>
        </p:spPr>
      </p:pic>
    </p:spTree>
  </p:cSld>
  <p:clrMapOvr>
    <a:masterClrMapping/>
  </p:clrMapOvr>
  <p:transition>
    <p:split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A196739-35F2-4EBD-87FE-EBAD6BF55B09}"/>
              </a:ext>
            </a:extLst>
          </p:cNvPr>
          <p:cNvSpPr txBox="1"/>
          <p:nvPr/>
        </p:nvSpPr>
        <p:spPr>
          <a:xfrm>
            <a:off x="0" y="654071"/>
            <a:ext cx="9144000" cy="807911"/>
          </a:xfrm>
          <a:prstGeom prst="rect">
            <a:avLst/>
          </a:prstGeom>
          <a:noFill/>
        </p:spPr>
        <p:txBody>
          <a:bodyPr wrap="square" lIns="68571" tIns="34289" rIns="68571" bIns="34289" rtlCol="0">
            <a:spAutoFit/>
          </a:bodyPr>
          <a:lstStyle/>
          <a:p>
            <a:pPr algn="ctr" defTabSz="685698">
              <a:buClrTx/>
            </a:pPr>
            <a:r>
              <a:rPr lang="en-US" sz="1600" b="1" kern="1200" dirty="0">
                <a:solidFill>
                  <a:prstClr val="black"/>
                </a:solidFill>
                <a:latin typeface="Gadugi" panose="020B0502040204020203" pitchFamily="34" charset="0"/>
                <a:ea typeface="Gadugi" panose="020B0502040204020203" pitchFamily="34" charset="0"/>
                <a:cs typeface="+mn-cs"/>
              </a:rPr>
              <a:t>Label Encoding Categorical Variables ,</a:t>
            </a:r>
            <a:r>
              <a:rPr lang="en-US" sz="1600" b="1" kern="1200" dirty="0" smtClean="0">
                <a:solidFill>
                  <a:prstClr val="black"/>
                </a:solidFill>
                <a:latin typeface="Gadugi" panose="020B0502040204020203" pitchFamily="34" charset="0"/>
                <a:ea typeface="Gadugi" panose="020B0502040204020203" pitchFamily="34" charset="0"/>
                <a:cs typeface="+mn-cs"/>
              </a:rPr>
              <a:t>i.e. </a:t>
            </a:r>
            <a:r>
              <a:rPr lang="en-US" sz="1600" b="1" kern="1200" dirty="0">
                <a:solidFill>
                  <a:prstClr val="black"/>
                </a:solidFill>
                <a:latin typeface="Gadugi" panose="020B0502040204020203" pitchFamily="34" charset="0"/>
                <a:ea typeface="Gadugi" panose="020B0502040204020203" pitchFamily="34" charset="0"/>
                <a:cs typeface="+mn-cs"/>
              </a:rPr>
              <a:t>“</a:t>
            </a:r>
            <a:r>
              <a:rPr lang="en-US" sz="1600" b="1" kern="1200" dirty="0" err="1">
                <a:solidFill>
                  <a:prstClr val="black"/>
                </a:solidFill>
                <a:latin typeface="Gadugi" panose="020B0502040204020203" pitchFamily="34" charset="0"/>
                <a:ea typeface="Gadugi" panose="020B0502040204020203" pitchFamily="34" charset="0"/>
                <a:cs typeface="+mn-cs"/>
              </a:rPr>
              <a:t>store_and_fwd_flag</a:t>
            </a:r>
            <a:r>
              <a:rPr lang="en-US" sz="1600" b="1" kern="1200" dirty="0">
                <a:solidFill>
                  <a:prstClr val="black"/>
                </a:solidFill>
                <a:latin typeface="Gadugi" panose="020B0502040204020203" pitchFamily="34" charset="0"/>
                <a:ea typeface="Gadugi" panose="020B0502040204020203" pitchFamily="34" charset="0"/>
                <a:cs typeface="+mn-cs"/>
              </a:rPr>
              <a:t>” and “</a:t>
            </a:r>
            <a:r>
              <a:rPr lang="en-US" sz="1600" b="1" kern="1200" dirty="0" err="1">
                <a:solidFill>
                  <a:prstClr val="black"/>
                </a:solidFill>
                <a:latin typeface="Gadugi" panose="020B0502040204020203" pitchFamily="34" charset="0"/>
                <a:ea typeface="Gadugi" panose="020B0502040204020203" pitchFamily="34" charset="0"/>
                <a:cs typeface="+mn-cs"/>
              </a:rPr>
              <a:t>vendor_id</a:t>
            </a:r>
            <a:r>
              <a:rPr lang="en-US" sz="1600" b="1" kern="1200" dirty="0">
                <a:solidFill>
                  <a:prstClr val="black"/>
                </a:solidFill>
                <a:latin typeface="Gadugi" panose="020B0502040204020203" pitchFamily="34" charset="0"/>
                <a:ea typeface="Gadugi" panose="020B0502040204020203" pitchFamily="34" charset="0"/>
                <a:cs typeface="+mn-cs"/>
              </a:rPr>
              <a:t>”. We can convert these features into “category” type by function called “</a:t>
            </a:r>
            <a:r>
              <a:rPr lang="en-US" sz="1600" b="1" kern="1200" dirty="0" err="1">
                <a:solidFill>
                  <a:srgbClr val="FF0000"/>
                </a:solidFill>
                <a:latin typeface="Gadugi" panose="020B0502040204020203" pitchFamily="34" charset="0"/>
                <a:ea typeface="Gadugi" panose="020B0502040204020203" pitchFamily="34" charset="0"/>
                <a:cs typeface="+mn-cs"/>
              </a:rPr>
              <a:t>astype</a:t>
            </a:r>
            <a:r>
              <a:rPr lang="en-US" sz="1600" b="1" kern="1200" dirty="0">
                <a:solidFill>
                  <a:srgbClr val="FF0000"/>
                </a:solidFill>
                <a:latin typeface="Gadugi" panose="020B0502040204020203" pitchFamily="34" charset="0"/>
                <a:ea typeface="Gadugi" panose="020B0502040204020203" pitchFamily="34" charset="0"/>
                <a:cs typeface="+mn-cs"/>
              </a:rPr>
              <a:t>(‘category’)</a:t>
            </a:r>
            <a:r>
              <a:rPr lang="en-US" sz="1600" b="1" kern="1200" dirty="0">
                <a:solidFill>
                  <a:prstClr val="black"/>
                </a:solidFill>
                <a:latin typeface="Gadugi" panose="020B0502040204020203" pitchFamily="34" charset="0"/>
                <a:ea typeface="Gadugi" panose="020B0502040204020203" pitchFamily="34" charset="0"/>
                <a:cs typeface="+mn-cs"/>
              </a:rPr>
              <a:t>” that will speed up the Computation. </a:t>
            </a:r>
          </a:p>
        </p:txBody>
      </p:sp>
      <p:sp>
        <p:nvSpPr>
          <p:cNvPr id="8" name="TextBox 7">
            <a:extLst>
              <a:ext uri="{FF2B5EF4-FFF2-40B4-BE49-F238E27FC236}">
                <a16:creationId xmlns:a16="http://schemas.microsoft.com/office/drawing/2014/main" xmlns="" id="{DA1C6393-E233-43BE-BF1D-C30C205FB9F5}"/>
              </a:ext>
            </a:extLst>
          </p:cNvPr>
          <p:cNvSpPr txBox="1"/>
          <p:nvPr/>
        </p:nvSpPr>
        <p:spPr>
          <a:xfrm>
            <a:off x="0" y="1758549"/>
            <a:ext cx="9144000" cy="1392687"/>
          </a:xfrm>
          <a:prstGeom prst="rect">
            <a:avLst/>
          </a:prstGeom>
          <a:noFill/>
        </p:spPr>
        <p:txBody>
          <a:bodyPr wrap="square" lIns="68571" tIns="34289" rIns="68571" bIns="34289" rtlCol="0">
            <a:spAutoFit/>
          </a:bodyPr>
          <a:lstStyle/>
          <a:p>
            <a:pPr algn="ctr" defTabSz="685698">
              <a:buClrTx/>
            </a:pPr>
            <a:endParaRPr lang="en-US" kern="1200" dirty="0">
              <a:solidFill>
                <a:srgbClr val="4472C4"/>
              </a:solidFill>
              <a:latin typeface="Gadugi" panose="020B0502040204020203" pitchFamily="34" charset="0"/>
              <a:ea typeface="Gadugi" panose="020B0502040204020203" pitchFamily="34" charset="0"/>
              <a:cs typeface="+mn-cs"/>
            </a:endParaRPr>
          </a:p>
          <a:p>
            <a:pPr algn="ctr" defTabSz="685698">
              <a:buClrTx/>
            </a:pPr>
            <a:r>
              <a:rPr lang="en-US" sz="1800" kern="1200" dirty="0">
                <a:solidFill>
                  <a:srgbClr val="4472C4"/>
                </a:solidFill>
                <a:latin typeface="Corbel" pitchFamily="34" charset="0"/>
                <a:ea typeface="Gadugi" panose="020B0502040204020203" pitchFamily="34" charset="0"/>
                <a:cs typeface="+mn-cs"/>
              </a:rPr>
              <a:t>The Date and time columns in the Dataset has whole lot story to tell, we have to fetch them as separate columns. We do not have to fetch pickup and </a:t>
            </a:r>
            <a:r>
              <a:rPr lang="en-US" sz="1800" kern="1200" dirty="0" smtClean="0">
                <a:solidFill>
                  <a:srgbClr val="4472C4"/>
                </a:solidFill>
                <a:latin typeface="Corbel" pitchFamily="34" charset="0"/>
                <a:ea typeface="Gadugi" panose="020B0502040204020203" pitchFamily="34" charset="0"/>
                <a:cs typeface="+mn-cs"/>
              </a:rPr>
              <a:t>drop-off </a:t>
            </a:r>
            <a:r>
              <a:rPr lang="en-US" sz="1800" kern="1200" dirty="0">
                <a:solidFill>
                  <a:srgbClr val="4472C4"/>
                </a:solidFill>
                <a:latin typeface="Corbel" pitchFamily="34" charset="0"/>
                <a:ea typeface="Gadugi" panose="020B0502040204020203" pitchFamily="34" charset="0"/>
                <a:cs typeface="+mn-cs"/>
              </a:rPr>
              <a:t>time both, as they may lead to strong positive correlation in the respective fetched features. Further we can use these columns for Analysis.</a:t>
            </a:r>
          </a:p>
        </p:txBody>
      </p:sp>
      <p:pic>
        <p:nvPicPr>
          <p:cNvPr id="20482" name="Picture 2"/>
          <p:cNvPicPr>
            <a:picLocks noChangeAspect="1" noChangeArrowheads="1"/>
          </p:cNvPicPr>
          <p:nvPr/>
        </p:nvPicPr>
        <p:blipFill>
          <a:blip r:embed="rId2"/>
          <a:srcRect/>
          <a:stretch>
            <a:fillRect/>
          </a:stretch>
        </p:blipFill>
        <p:spPr bwMode="auto">
          <a:xfrm>
            <a:off x="0" y="3119731"/>
            <a:ext cx="9144000" cy="2002266"/>
          </a:xfrm>
          <a:prstGeom prst="rect">
            <a:avLst/>
          </a:prstGeom>
          <a:noFill/>
          <a:ln w="9525">
            <a:noFill/>
            <a:miter lim="800000"/>
            <a:headEnd/>
            <a:tailEnd/>
          </a:ln>
          <a:effectLst/>
        </p:spPr>
      </p:pic>
      <p:sp>
        <p:nvSpPr>
          <p:cNvPr id="6" name="TextBox 5"/>
          <p:cNvSpPr txBox="1"/>
          <p:nvPr/>
        </p:nvSpPr>
        <p:spPr>
          <a:xfrm>
            <a:off x="0" y="43032"/>
            <a:ext cx="9144000" cy="954107"/>
          </a:xfrm>
          <a:prstGeom prst="rect">
            <a:avLst/>
          </a:prstGeom>
          <a:noFill/>
        </p:spPr>
        <p:txBody>
          <a:bodyPr wrap="square" rtlCol="0">
            <a:spAutoFit/>
          </a:bodyPr>
          <a:lstStyle/>
          <a:p>
            <a:pPr algn="ctr"/>
            <a:r>
              <a:rPr lang="en-US" sz="2800" b="1" kern="1200" dirty="0" smtClean="0">
                <a:solidFill>
                  <a:srgbClr val="C00000"/>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rPr>
              <a:t>Feature Engineering</a:t>
            </a:r>
          </a:p>
          <a:p>
            <a:pPr algn="ctr"/>
            <a:endParaRPr lang="en-US" sz="2800" dirty="0"/>
          </a:p>
        </p:txBody>
      </p:sp>
    </p:spTree>
    <p:extLst>
      <p:ext uri="{BB962C8B-B14F-4D97-AF65-F5344CB8AC3E}">
        <p14:creationId xmlns:p14="http://schemas.microsoft.com/office/powerpoint/2010/main" xmlns="" val="16304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5" presetClass="emph" presetSubtype="0" grpId="0" nodeType="withEffect">
                                  <p:stCondLst>
                                    <p:cond delay="0"/>
                                  </p:stCondLst>
                                  <p:iterate type="lt">
                                    <p:tmAbs val="25"/>
                                  </p:iterate>
                                  <p:childTnLst>
                                    <p:set>
                                      <p:cBhvr override="childStyle">
                                        <p:cTn id="8" dur="indefinite"/>
                                        <p:tgtEl>
                                          <p:spTgt spid="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Oval 3">
            <a:extLst>
              <a:ext uri="{FF2B5EF4-FFF2-40B4-BE49-F238E27FC236}">
                <a16:creationId xmlns:a16="http://schemas.microsoft.com/office/drawing/2014/main" xmlns="" id="{92E50FC4-781C-4FD7-A6E3-EBD70DBA5AEF}"/>
              </a:ext>
            </a:extLst>
          </p:cNvPr>
          <p:cNvSpPr/>
          <p:nvPr/>
        </p:nvSpPr>
        <p:spPr>
          <a:xfrm>
            <a:off x="208723" y="77028"/>
            <a:ext cx="3588726" cy="1515103"/>
          </a:xfrm>
          <a:prstGeom prst="wedgeEllipseCallout">
            <a:avLst>
              <a:gd name="adj1" fmla="val 95571"/>
              <a:gd name="adj2" fmla="val -14575"/>
            </a:avLst>
          </a:prstGeom>
        </p:spPr>
        <p:style>
          <a:lnRef idx="1">
            <a:schemeClr val="accent5"/>
          </a:lnRef>
          <a:fillRef idx="2">
            <a:schemeClr val="accent5"/>
          </a:fillRef>
          <a:effectRef idx="1">
            <a:schemeClr val="accent5"/>
          </a:effectRef>
          <a:fontRef idx="minor">
            <a:schemeClr val="dk1"/>
          </a:fontRef>
        </p:style>
        <p:txBody>
          <a:bodyPr lIns="68571" tIns="34289" rIns="68571" bIns="34289" rtlCol="0" anchor="ctr"/>
          <a:lstStyle/>
          <a:p>
            <a:pPr algn="ctr" defTabSz="685698">
              <a:buClrTx/>
            </a:pPr>
            <a:r>
              <a:rPr lang="en-US" sz="1500" b="1" kern="1200" dirty="0">
                <a:solidFill>
                  <a:srgbClr val="44546A">
                    <a:lumMod val="75000"/>
                  </a:srgbClr>
                </a:solidFill>
              </a:rPr>
              <a:t>Number of trips in a particular month - March and April marking the highest. January being lowest maybe due to </a:t>
            </a:r>
            <a:r>
              <a:rPr lang="en-US" sz="1500" b="1" kern="1200" dirty="0" err="1">
                <a:solidFill>
                  <a:srgbClr val="ED7D31">
                    <a:lumMod val="75000"/>
                  </a:srgbClr>
                </a:solidFill>
              </a:rPr>
              <a:t>SnowFall</a:t>
            </a:r>
            <a:r>
              <a:rPr lang="en-US" sz="1500" b="1" kern="1200" dirty="0">
                <a:solidFill>
                  <a:srgbClr val="ED7D31">
                    <a:lumMod val="75000"/>
                  </a:srgbClr>
                </a:solidFill>
              </a:rPr>
              <a:t>.</a:t>
            </a:r>
          </a:p>
        </p:txBody>
      </p:sp>
      <p:sp>
        <p:nvSpPr>
          <p:cNvPr id="7" name="Speech Bubble: Oval 6">
            <a:extLst>
              <a:ext uri="{FF2B5EF4-FFF2-40B4-BE49-F238E27FC236}">
                <a16:creationId xmlns:a16="http://schemas.microsoft.com/office/drawing/2014/main" xmlns="" id="{516CC459-DCC8-46F5-B78C-2887086819B1}"/>
              </a:ext>
            </a:extLst>
          </p:cNvPr>
          <p:cNvSpPr/>
          <p:nvPr/>
        </p:nvSpPr>
        <p:spPr>
          <a:xfrm>
            <a:off x="273274" y="1682841"/>
            <a:ext cx="3182177" cy="936764"/>
          </a:xfrm>
          <a:prstGeom prst="wedgeEllipseCallout">
            <a:avLst>
              <a:gd name="adj1" fmla="val 12872"/>
              <a:gd name="adj2" fmla="val 72990"/>
            </a:avLst>
          </a:prstGeom>
        </p:spPr>
        <p:style>
          <a:lnRef idx="1">
            <a:schemeClr val="accent3"/>
          </a:lnRef>
          <a:fillRef idx="2">
            <a:schemeClr val="accent3"/>
          </a:fillRef>
          <a:effectRef idx="1">
            <a:schemeClr val="accent3"/>
          </a:effectRef>
          <a:fontRef idx="minor">
            <a:schemeClr val="dk1"/>
          </a:fontRef>
        </p:style>
        <p:txBody>
          <a:bodyPr lIns="68571" tIns="34289" rIns="68571" bIns="34289" rtlCol="0" anchor="ctr"/>
          <a:lstStyle/>
          <a:p>
            <a:pPr algn="ctr" defTabSz="685698">
              <a:buClrTx/>
            </a:pPr>
            <a:r>
              <a:rPr lang="en-US" sz="1500" b="1" kern="1200" dirty="0">
                <a:solidFill>
                  <a:srgbClr val="44546A">
                    <a:lumMod val="75000"/>
                  </a:srgbClr>
                </a:solidFill>
              </a:rPr>
              <a:t>In which hour we get to see maximum trips ? - </a:t>
            </a:r>
            <a:r>
              <a:rPr lang="en-US" sz="1500" b="1" kern="1200" dirty="0">
                <a:solidFill>
                  <a:srgbClr val="FF0000"/>
                </a:solidFill>
              </a:rPr>
              <a:t>Rush hours (5pm to 10pm)</a:t>
            </a:r>
          </a:p>
        </p:txBody>
      </p:sp>
      <p:pic>
        <p:nvPicPr>
          <p:cNvPr id="5" name="Picture 4">
            <a:extLst>
              <a:ext uri="{FF2B5EF4-FFF2-40B4-BE49-F238E27FC236}">
                <a16:creationId xmlns:a16="http://schemas.microsoft.com/office/drawing/2014/main" xmlns="" id="{2723754A-F2C4-4710-A4BC-E82BFC8CFFF5}"/>
              </a:ext>
            </a:extLst>
          </p:cNvPr>
          <p:cNvPicPr>
            <a:picLocks noChangeAspect="1"/>
          </p:cNvPicPr>
          <p:nvPr/>
        </p:nvPicPr>
        <p:blipFill>
          <a:blip r:embed="rId2"/>
          <a:stretch>
            <a:fillRect/>
          </a:stretch>
        </p:blipFill>
        <p:spPr>
          <a:xfrm>
            <a:off x="5303025" y="321617"/>
            <a:ext cx="3701126" cy="2729444"/>
          </a:xfrm>
          <a:prstGeom prst="rect">
            <a:avLst/>
          </a:prstGeom>
        </p:spPr>
      </p:pic>
      <p:pic>
        <p:nvPicPr>
          <p:cNvPr id="9" name="Picture 8">
            <a:extLst>
              <a:ext uri="{FF2B5EF4-FFF2-40B4-BE49-F238E27FC236}">
                <a16:creationId xmlns:a16="http://schemas.microsoft.com/office/drawing/2014/main" xmlns="" id="{708F6E46-00CE-4A1A-BDDC-72E54002AB84}"/>
              </a:ext>
            </a:extLst>
          </p:cNvPr>
          <p:cNvPicPr>
            <a:picLocks noChangeAspect="1"/>
          </p:cNvPicPr>
          <p:nvPr/>
        </p:nvPicPr>
        <p:blipFill>
          <a:blip r:embed="rId3"/>
          <a:stretch>
            <a:fillRect/>
          </a:stretch>
        </p:blipFill>
        <p:spPr>
          <a:xfrm>
            <a:off x="69580" y="2691605"/>
            <a:ext cx="8746435" cy="2462659"/>
          </a:xfrm>
          <a:prstGeom prst="rect">
            <a:avLst/>
          </a:prstGeom>
        </p:spPr>
      </p:pic>
    </p:spTree>
    <p:extLst>
      <p:ext uri="{BB962C8B-B14F-4D97-AF65-F5344CB8AC3E}">
        <p14:creationId xmlns:p14="http://schemas.microsoft.com/office/powerpoint/2010/main" xmlns="" val="26835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xmlns="" id="{292735AC-4CC8-421B-A00B-0287DF3970B7}"/>
              </a:ext>
            </a:extLst>
          </p:cNvPr>
          <p:cNvSpPr/>
          <p:nvPr/>
        </p:nvSpPr>
        <p:spPr>
          <a:xfrm>
            <a:off x="6624490" y="208722"/>
            <a:ext cx="2256183" cy="4782825"/>
          </a:xfrm>
          <a:prstGeom prst="snip2DiagRect">
            <a:avLst/>
          </a:prstGeom>
        </p:spPr>
        <p:style>
          <a:lnRef idx="3">
            <a:schemeClr val="lt1"/>
          </a:lnRef>
          <a:fillRef idx="1">
            <a:schemeClr val="accent2"/>
          </a:fillRef>
          <a:effectRef idx="1">
            <a:schemeClr val="accent2"/>
          </a:effectRef>
          <a:fontRef idx="minor">
            <a:schemeClr val="lt1"/>
          </a:fontRef>
        </p:style>
        <p:txBody>
          <a:bodyPr lIns="68571" tIns="34289" rIns="68571" bIns="34289" rtlCol="0" anchor="ctr"/>
          <a:lstStyle/>
          <a:p>
            <a:pPr algn="ctr" defTabSz="685698">
              <a:lnSpc>
                <a:spcPct val="150000"/>
              </a:lnSpc>
              <a:buClrTx/>
            </a:pPr>
            <a:r>
              <a:rPr lang="en-US" sz="1800" b="1" kern="1200" dirty="0">
                <a:solidFill>
                  <a:srgbClr val="92D050"/>
                </a:solidFill>
                <a:latin typeface="Mongolian Baiti" panose="03000500000000000000" pitchFamily="66" charset="0"/>
                <a:cs typeface="Mongolian Baiti" panose="03000500000000000000" pitchFamily="66" charset="0"/>
              </a:rPr>
              <a:t>Observations says that Fridays and Saturdays are those days in a week when New </a:t>
            </a:r>
            <a:r>
              <a:rPr lang="en-US" sz="1800" b="1" kern="1200" dirty="0" smtClean="0">
                <a:solidFill>
                  <a:srgbClr val="92D050"/>
                </a:solidFill>
                <a:latin typeface="Mongolian Baiti" panose="03000500000000000000" pitchFamily="66" charset="0"/>
                <a:cs typeface="Mongolian Baiti" panose="03000500000000000000" pitchFamily="66" charset="0"/>
              </a:rPr>
              <a:t>Yorkers </a:t>
            </a:r>
            <a:r>
              <a:rPr lang="en-US" sz="1800" b="1" kern="1200" dirty="0">
                <a:solidFill>
                  <a:srgbClr val="92D050"/>
                </a:solidFill>
                <a:latin typeface="Mongolian Baiti" panose="03000500000000000000" pitchFamily="66" charset="0"/>
                <a:cs typeface="Mongolian Baiti" panose="03000500000000000000" pitchFamily="66" charset="0"/>
              </a:rPr>
              <a:t>prefer to </a:t>
            </a:r>
            <a:r>
              <a:rPr lang="en-US" sz="1800" b="1" kern="1200" dirty="0" smtClean="0">
                <a:solidFill>
                  <a:srgbClr val="92D050"/>
                </a:solidFill>
                <a:latin typeface="Mongolian Baiti" panose="03000500000000000000" pitchFamily="66" charset="0"/>
                <a:cs typeface="Mongolian Baiti" panose="03000500000000000000" pitchFamily="66" charset="0"/>
              </a:rPr>
              <a:t>Rome </a:t>
            </a:r>
            <a:r>
              <a:rPr lang="en-US" sz="1800" b="1" kern="1200" dirty="0">
                <a:solidFill>
                  <a:srgbClr val="92D050"/>
                </a:solidFill>
                <a:latin typeface="Mongolian Baiti" panose="03000500000000000000" pitchFamily="66" charset="0"/>
                <a:cs typeface="Mongolian Baiti" panose="03000500000000000000" pitchFamily="66" charset="0"/>
              </a:rPr>
              <a:t>in city. GREAT !!</a:t>
            </a:r>
          </a:p>
        </p:txBody>
      </p:sp>
      <p:pic>
        <p:nvPicPr>
          <p:cNvPr id="5" name="Picture 4">
            <a:extLst>
              <a:ext uri="{FF2B5EF4-FFF2-40B4-BE49-F238E27FC236}">
                <a16:creationId xmlns:a16="http://schemas.microsoft.com/office/drawing/2014/main" xmlns="" id="{F13F850A-4AAF-4748-B11D-F600C9EA2F19}"/>
              </a:ext>
            </a:extLst>
          </p:cNvPr>
          <p:cNvPicPr>
            <a:picLocks noChangeAspect="1"/>
          </p:cNvPicPr>
          <p:nvPr/>
        </p:nvPicPr>
        <p:blipFill>
          <a:blip r:embed="rId2"/>
          <a:stretch>
            <a:fillRect/>
          </a:stretch>
        </p:blipFill>
        <p:spPr>
          <a:xfrm>
            <a:off x="2" y="75637"/>
            <a:ext cx="6390861" cy="5067869"/>
          </a:xfrm>
          <a:prstGeom prst="rect">
            <a:avLst/>
          </a:prstGeom>
        </p:spPr>
      </p:pic>
    </p:spTree>
    <p:extLst>
      <p:ext uri="{BB962C8B-B14F-4D97-AF65-F5344CB8AC3E}">
        <p14:creationId xmlns:p14="http://schemas.microsoft.com/office/powerpoint/2010/main" xmlns="" val="89325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5239475" y="42532"/>
            <a:ext cx="3341000" cy="2581053"/>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5220587" y="2655479"/>
            <a:ext cx="3370894" cy="2434856"/>
          </a:xfrm>
          <a:prstGeom prst="rect">
            <a:avLst/>
          </a:prstGeom>
          <a:noFill/>
          <a:ln w="9525">
            <a:noFill/>
            <a:miter lim="800000"/>
            <a:headEnd/>
            <a:tailEnd/>
          </a:ln>
          <a:effectLst/>
        </p:spPr>
      </p:pic>
      <p:sp>
        <p:nvSpPr>
          <p:cNvPr id="6" name="TextBox 5"/>
          <p:cNvSpPr txBox="1"/>
          <p:nvPr/>
        </p:nvSpPr>
        <p:spPr>
          <a:xfrm>
            <a:off x="170121" y="502388"/>
            <a:ext cx="4912242" cy="4462760"/>
          </a:xfrm>
          <a:prstGeom prst="rect">
            <a:avLst/>
          </a:prstGeom>
          <a:noFill/>
        </p:spPr>
        <p:txBody>
          <a:bodyPr wrap="square" rtlCol="0">
            <a:spAutoFit/>
          </a:bodyPr>
          <a:lstStyle/>
          <a:p>
            <a:pPr marL="342900" indent="-342900"/>
            <a:r>
              <a:rPr lang="en-IN" sz="1800" b="1" dirty="0" smtClean="0">
                <a:solidFill>
                  <a:schemeClr val="bg2">
                    <a:lumMod val="50000"/>
                  </a:schemeClr>
                </a:solidFill>
              </a:rPr>
              <a:t>1. Trip Duration per Hours.</a:t>
            </a:r>
          </a:p>
          <a:p>
            <a:pPr>
              <a:buFont typeface="Wingdings" pitchFamily="2" charset="2"/>
              <a:buChar char="v"/>
            </a:pPr>
            <a:r>
              <a:rPr lang="en-US" sz="1600" dirty="0" smtClean="0"/>
              <a:t>A</a:t>
            </a:r>
            <a:r>
              <a:rPr lang="en-US" sz="1800" dirty="0" smtClean="0"/>
              <a:t>verage trip duration is lowest at 6 AM when there is minimal traffic on the roads.</a:t>
            </a:r>
          </a:p>
          <a:p>
            <a:pPr>
              <a:buFont typeface="Wingdings" pitchFamily="2" charset="2"/>
              <a:buChar char="v"/>
            </a:pPr>
            <a:r>
              <a:rPr lang="en-US" sz="1800" dirty="0" smtClean="0"/>
              <a:t>Average trip duration is generally highest around 3 PM during the busy streets.</a:t>
            </a:r>
          </a:p>
          <a:p>
            <a:pPr>
              <a:buFont typeface="Wingdings" pitchFamily="2" charset="2"/>
              <a:buChar char="v"/>
            </a:pPr>
            <a:r>
              <a:rPr lang="en-US" sz="1800" dirty="0" smtClean="0"/>
              <a:t>Trip duration on an average is similar during early morning hours i.e. before 6 AM &amp; late evening hours i.e. after 6 PM.</a:t>
            </a:r>
          </a:p>
          <a:p>
            <a:r>
              <a:rPr lang="en-IN" sz="1800" b="1" dirty="0" smtClean="0">
                <a:solidFill>
                  <a:schemeClr val="bg2">
                    <a:lumMod val="50000"/>
                  </a:schemeClr>
                </a:solidFill>
              </a:rPr>
              <a:t>2. Trip Duration per Weekday.</a:t>
            </a:r>
            <a:endParaRPr lang="en-US" sz="1800" b="1" dirty="0" smtClean="0">
              <a:solidFill>
                <a:schemeClr val="bg2">
                  <a:lumMod val="50000"/>
                </a:schemeClr>
              </a:solidFill>
            </a:endParaRPr>
          </a:p>
          <a:p>
            <a:pPr>
              <a:buFont typeface="Wingdings" pitchFamily="2" charset="2"/>
              <a:buChar char="v"/>
            </a:pPr>
            <a:r>
              <a:rPr lang="en-US" sz="1800" dirty="0" smtClean="0"/>
              <a:t>We can see that trip duration is almost equally distributed across the week on a scale of 0-1000 minutes with minimal difference in the duration times. Also, it is observed that trip duration on </a:t>
            </a:r>
            <a:r>
              <a:rPr lang="en-US" sz="1800" dirty="0" smtClean="0"/>
              <a:t>Thursday </a:t>
            </a:r>
            <a:r>
              <a:rPr lang="en-US" sz="1800" dirty="0" smtClean="0"/>
              <a:t>is longest among all days.</a:t>
            </a:r>
          </a:p>
          <a:p>
            <a:pPr marL="342900" indent="-342900">
              <a:buAutoNum type="arabicPeriod"/>
            </a:pPr>
            <a:endParaRPr lang="en-IN" dirty="0" smtClean="0">
              <a:solidFill>
                <a:schemeClr val="bg2">
                  <a:lumMod val="50000"/>
                </a:schemeClr>
              </a:solidFill>
            </a:endParaRPr>
          </a:p>
        </p:txBody>
      </p:sp>
      <p:sp>
        <p:nvSpPr>
          <p:cNvPr id="8" name="TextBox 7"/>
          <p:cNvSpPr txBox="1"/>
          <p:nvPr/>
        </p:nvSpPr>
        <p:spPr>
          <a:xfrm>
            <a:off x="0" y="0"/>
            <a:ext cx="5316279" cy="584775"/>
          </a:xfrm>
          <a:prstGeom prst="rect">
            <a:avLst/>
          </a:prstGeom>
          <a:noFill/>
        </p:spPr>
        <p:txBody>
          <a:bodyPr wrap="square" rtlCol="0">
            <a:spAutoFit/>
          </a:bodyPr>
          <a:lstStyle/>
          <a:p>
            <a:pPr algn="ctr"/>
            <a:r>
              <a:rPr lang="en-IN" sz="3200" b="1" dirty="0" smtClean="0">
                <a:solidFill>
                  <a:srgbClr val="C00000"/>
                </a:solidFill>
              </a:rPr>
              <a:t>Trip Duration</a:t>
            </a:r>
            <a:endParaRPr lang="en-US" sz="3200" b="1" dirty="0">
              <a:solidFill>
                <a:srgbClr val="C00000"/>
              </a:solidFill>
            </a:endParaRPr>
          </a:p>
        </p:txBody>
      </p:sp>
    </p:spTree>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srcRect/>
          <a:stretch>
            <a:fillRect/>
          </a:stretch>
        </p:blipFill>
        <p:spPr bwMode="auto">
          <a:xfrm>
            <a:off x="4971908" y="740901"/>
            <a:ext cx="3980705" cy="2902839"/>
          </a:xfrm>
          <a:prstGeom prst="rect">
            <a:avLst/>
          </a:prstGeom>
          <a:noFill/>
          <a:ln w="9525">
            <a:noFill/>
            <a:miter lim="800000"/>
            <a:headEnd/>
            <a:tailEnd/>
          </a:ln>
          <a:effectLst/>
        </p:spPr>
      </p:pic>
      <p:sp>
        <p:nvSpPr>
          <p:cNvPr id="6" name="TextBox 5"/>
          <p:cNvSpPr txBox="1"/>
          <p:nvPr/>
        </p:nvSpPr>
        <p:spPr>
          <a:xfrm>
            <a:off x="350874" y="244173"/>
            <a:ext cx="4522340" cy="5201424"/>
          </a:xfrm>
          <a:prstGeom prst="rect">
            <a:avLst/>
          </a:prstGeom>
          <a:noFill/>
        </p:spPr>
        <p:txBody>
          <a:bodyPr wrap="square" rtlCol="0">
            <a:spAutoFit/>
          </a:bodyPr>
          <a:lstStyle/>
          <a:p>
            <a:pPr marL="342900" indent="-342900"/>
            <a:r>
              <a:rPr lang="en-IN" sz="2000" b="1" dirty="0" smtClean="0">
                <a:solidFill>
                  <a:schemeClr val="bg2">
                    <a:lumMod val="50000"/>
                  </a:schemeClr>
                </a:solidFill>
              </a:rPr>
              <a:t>3. Trip Duration per Month.</a:t>
            </a:r>
          </a:p>
          <a:p>
            <a:pPr>
              <a:lnSpc>
                <a:spcPct val="150000"/>
              </a:lnSpc>
              <a:buFont typeface="Wingdings" pitchFamily="2" charset="2"/>
              <a:buChar char="v"/>
            </a:pPr>
            <a:r>
              <a:rPr lang="en-US" sz="1600" dirty="0" smtClean="0"/>
              <a:t>We can see an increasing trend in the average trip duration along with each subsequent month.</a:t>
            </a:r>
          </a:p>
          <a:p>
            <a:pPr>
              <a:lnSpc>
                <a:spcPct val="150000"/>
              </a:lnSpc>
              <a:buFont typeface="Wingdings" pitchFamily="2" charset="2"/>
              <a:buChar char="v"/>
            </a:pPr>
            <a:r>
              <a:rPr lang="en-US" sz="1600" dirty="0" smtClean="0"/>
              <a:t>The duration difference between each month is not much. It has increased gradually over a period of 6 months.</a:t>
            </a:r>
          </a:p>
          <a:p>
            <a:pPr>
              <a:lnSpc>
                <a:spcPct val="150000"/>
              </a:lnSpc>
              <a:buFont typeface="Wingdings" pitchFamily="2" charset="2"/>
              <a:buChar char="v"/>
            </a:pPr>
            <a:r>
              <a:rPr lang="en-US" sz="1600" dirty="0" smtClean="0"/>
              <a:t>It is lowest during February when winters starts declining.</a:t>
            </a:r>
          </a:p>
          <a:p>
            <a:pPr>
              <a:lnSpc>
                <a:spcPct val="150000"/>
              </a:lnSpc>
              <a:buFont typeface="Wingdings" pitchFamily="2" charset="2"/>
              <a:buChar char="v"/>
            </a:pPr>
            <a:r>
              <a:rPr lang="en-US" sz="1600" dirty="0" smtClean="0"/>
              <a:t>There might be some seasonal parameters like wind/rain which can be a factor of this gradual increase in trip duration over a period. </a:t>
            </a:r>
          </a:p>
          <a:p>
            <a:pPr marL="342900" indent="-342900"/>
            <a:endParaRPr lang="en-IN" sz="2400" dirty="0" smtClean="0">
              <a:solidFill>
                <a:schemeClr val="bg2">
                  <a:lumMod val="50000"/>
                </a:schemeClr>
              </a:solidFill>
            </a:endParaRPr>
          </a:p>
          <a:p>
            <a:pPr marL="342900" indent="-342900"/>
            <a:endParaRPr lang="en-US" sz="2400" dirty="0">
              <a:solidFill>
                <a:schemeClr val="bg2">
                  <a:lumMod val="50000"/>
                </a:schemeClr>
              </a:solidFill>
            </a:endParaRPr>
          </a:p>
        </p:txBody>
      </p:sp>
    </p:spTree>
  </p:cSld>
  <p:clrMapOvr>
    <a:masterClrMapping/>
  </p:clrMapOvr>
  <p:transition>
    <p:wedg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41800"/>
          </a:xfrm>
        </p:spPr>
        <p:txBody>
          <a:bodyPr/>
          <a:lstStyle/>
          <a:p>
            <a:r>
              <a:rPr lang="en-IN" b="1" dirty="0" smtClean="0"/>
              <a:t>Distance</a:t>
            </a:r>
            <a:endParaRPr lang="en-US" b="1" dirty="0"/>
          </a:p>
        </p:txBody>
      </p:sp>
      <p:pic>
        <p:nvPicPr>
          <p:cNvPr id="27650" name="Picture 2"/>
          <p:cNvPicPr>
            <a:picLocks noChangeAspect="1" noChangeArrowheads="1"/>
          </p:cNvPicPr>
          <p:nvPr/>
        </p:nvPicPr>
        <p:blipFill>
          <a:blip r:embed="rId2"/>
          <a:srcRect/>
          <a:stretch>
            <a:fillRect/>
          </a:stretch>
        </p:blipFill>
        <p:spPr bwMode="auto">
          <a:xfrm>
            <a:off x="5013010" y="925033"/>
            <a:ext cx="4003399" cy="3444949"/>
          </a:xfrm>
          <a:prstGeom prst="rect">
            <a:avLst/>
          </a:prstGeom>
          <a:noFill/>
          <a:ln w="9525">
            <a:noFill/>
            <a:miter lim="800000"/>
            <a:headEnd/>
            <a:tailEnd/>
          </a:ln>
          <a:effectLst/>
        </p:spPr>
      </p:pic>
      <p:sp>
        <p:nvSpPr>
          <p:cNvPr id="6" name="TextBox 5"/>
          <p:cNvSpPr txBox="1"/>
          <p:nvPr/>
        </p:nvSpPr>
        <p:spPr>
          <a:xfrm>
            <a:off x="265814" y="713506"/>
            <a:ext cx="4720855" cy="4293483"/>
          </a:xfrm>
          <a:prstGeom prst="rect">
            <a:avLst/>
          </a:prstGeom>
          <a:noFill/>
        </p:spPr>
        <p:txBody>
          <a:bodyPr wrap="square" rtlCol="0">
            <a:spAutoFit/>
          </a:bodyPr>
          <a:lstStyle/>
          <a:p>
            <a:pPr marL="342900" indent="-342900">
              <a:lnSpc>
                <a:spcPct val="150000"/>
              </a:lnSpc>
              <a:buAutoNum type="arabicPeriod"/>
            </a:pPr>
            <a:r>
              <a:rPr lang="en-IN" sz="1800" b="1" dirty="0" smtClean="0">
                <a:solidFill>
                  <a:schemeClr val="bg2">
                    <a:lumMod val="50000"/>
                  </a:schemeClr>
                </a:solidFill>
              </a:rPr>
              <a:t>Distance per Minute</a:t>
            </a:r>
          </a:p>
          <a:p>
            <a:pPr>
              <a:lnSpc>
                <a:spcPct val="150000"/>
              </a:lnSpc>
              <a:buFont typeface="Wingdings" pitchFamily="2" charset="2"/>
              <a:buChar char="v"/>
            </a:pPr>
            <a:r>
              <a:rPr lang="en-US" sz="1600" dirty="0" smtClean="0"/>
              <a:t>Outstation </a:t>
            </a:r>
            <a:r>
              <a:rPr lang="en-US" sz="1600" dirty="0" smtClean="0"/>
              <a:t>trips taken during the weekends.</a:t>
            </a:r>
          </a:p>
          <a:p>
            <a:pPr>
              <a:lnSpc>
                <a:spcPct val="150000"/>
              </a:lnSpc>
              <a:buFont typeface="Wingdings" pitchFamily="2" charset="2"/>
              <a:buChar char="v"/>
            </a:pPr>
            <a:r>
              <a:rPr lang="en-US" sz="1600" dirty="0" smtClean="0"/>
              <a:t>Longer trips towards the city airport which is located in the outstation of the city.</a:t>
            </a:r>
          </a:p>
          <a:p>
            <a:pPr>
              <a:lnSpc>
                <a:spcPct val="150000"/>
              </a:lnSpc>
              <a:buFont typeface="Wingdings" pitchFamily="2" charset="2"/>
              <a:buChar char="v"/>
            </a:pPr>
            <a:r>
              <a:rPr lang="en-US" sz="1600" dirty="0" smtClean="0"/>
              <a:t>Trip distance is fairly equal from morning till the evening varying around 3 - 3.5 </a:t>
            </a:r>
            <a:r>
              <a:rPr lang="en-US" sz="1600" dirty="0" err="1" smtClean="0"/>
              <a:t>kms</a:t>
            </a:r>
            <a:r>
              <a:rPr lang="en-US" sz="1600" dirty="0" smtClean="0"/>
              <a:t>.</a:t>
            </a:r>
          </a:p>
          <a:p>
            <a:pPr>
              <a:lnSpc>
                <a:spcPct val="150000"/>
              </a:lnSpc>
              <a:buFont typeface="Wingdings" pitchFamily="2" charset="2"/>
              <a:buChar char="v"/>
            </a:pPr>
            <a:r>
              <a:rPr lang="en-US" sz="1600" dirty="0" smtClean="0"/>
              <a:t>It starts increasing gradually towards the late night hours starting from evening till 5 AM and decrease steeply towards morning.</a:t>
            </a:r>
          </a:p>
          <a:p>
            <a:pPr marL="342900" indent="-342900">
              <a:lnSpc>
                <a:spcPct val="150000"/>
              </a:lnSpc>
            </a:pPr>
            <a:endParaRPr lang="en-IN" sz="1800" b="1" dirty="0" smtClean="0">
              <a:solidFill>
                <a:schemeClr val="bg2">
                  <a:lumMod val="50000"/>
                </a:schemeClr>
              </a:solidFill>
            </a:endParaRPr>
          </a:p>
          <a:p>
            <a:pPr marL="342900" indent="-342900">
              <a:lnSpc>
                <a:spcPct val="150000"/>
              </a:lnSpc>
            </a:pPr>
            <a:endParaRPr lang="en-IN" sz="1800" b="1" dirty="0" smtClean="0">
              <a:solidFill>
                <a:schemeClr val="bg2">
                  <a:lumMod val="50000"/>
                </a:schemeClr>
              </a:solidFill>
            </a:endParaRPr>
          </a:p>
        </p:txBody>
      </p:sp>
    </p:spTree>
  </p:cSld>
  <p:clrMapOvr>
    <a:masterClrMapping/>
  </p:clrMapOvr>
  <p:transition>
    <p:pull dir="l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518297" cy="841800"/>
          </a:xfrm>
        </p:spPr>
        <p:txBody>
          <a:bodyPr/>
          <a:lstStyle/>
          <a:p>
            <a:r>
              <a:rPr lang="en-IN" b="1" dirty="0" smtClean="0"/>
              <a:t>Distance</a:t>
            </a:r>
            <a:endParaRPr lang="en-US" b="1" dirty="0"/>
          </a:p>
        </p:txBody>
      </p:sp>
      <p:pic>
        <p:nvPicPr>
          <p:cNvPr id="27651" name="Picture 3"/>
          <p:cNvPicPr>
            <a:picLocks noChangeAspect="1" noChangeArrowheads="1"/>
          </p:cNvPicPr>
          <p:nvPr/>
        </p:nvPicPr>
        <p:blipFill>
          <a:blip r:embed="rId2"/>
          <a:srcRect/>
          <a:stretch>
            <a:fillRect/>
          </a:stretch>
        </p:blipFill>
        <p:spPr bwMode="auto">
          <a:xfrm>
            <a:off x="5539563" y="0"/>
            <a:ext cx="3086568" cy="2562447"/>
          </a:xfrm>
          <a:prstGeom prst="rect">
            <a:avLst/>
          </a:prstGeom>
          <a:noFill/>
          <a:ln w="9525">
            <a:noFill/>
            <a:miter lim="800000"/>
            <a:headEnd/>
            <a:tailEnd/>
          </a:ln>
          <a:effectLst/>
        </p:spPr>
      </p:pic>
      <p:pic>
        <p:nvPicPr>
          <p:cNvPr id="27652" name="Picture 4"/>
          <p:cNvPicPr>
            <a:picLocks noChangeAspect="1" noChangeArrowheads="1"/>
          </p:cNvPicPr>
          <p:nvPr/>
        </p:nvPicPr>
        <p:blipFill>
          <a:blip r:embed="rId3"/>
          <a:srcRect/>
          <a:stretch>
            <a:fillRect/>
          </a:stretch>
        </p:blipFill>
        <p:spPr bwMode="auto">
          <a:xfrm>
            <a:off x="5519387" y="2615609"/>
            <a:ext cx="3138642" cy="2527891"/>
          </a:xfrm>
          <a:prstGeom prst="rect">
            <a:avLst/>
          </a:prstGeom>
          <a:noFill/>
          <a:ln w="9525">
            <a:noFill/>
            <a:miter lim="800000"/>
            <a:headEnd/>
            <a:tailEnd/>
          </a:ln>
          <a:effectLst/>
        </p:spPr>
      </p:pic>
      <p:sp>
        <p:nvSpPr>
          <p:cNvPr id="6" name="TextBox 5"/>
          <p:cNvSpPr txBox="1"/>
          <p:nvPr/>
        </p:nvSpPr>
        <p:spPr>
          <a:xfrm>
            <a:off x="233917" y="660343"/>
            <a:ext cx="5167424" cy="3831818"/>
          </a:xfrm>
          <a:prstGeom prst="rect">
            <a:avLst/>
          </a:prstGeom>
          <a:noFill/>
        </p:spPr>
        <p:txBody>
          <a:bodyPr wrap="square" rtlCol="0">
            <a:spAutoFit/>
          </a:bodyPr>
          <a:lstStyle/>
          <a:p>
            <a:pPr marL="342900" indent="-342900">
              <a:lnSpc>
                <a:spcPct val="150000"/>
              </a:lnSpc>
            </a:pPr>
            <a:r>
              <a:rPr lang="en-IN" sz="1800" b="1" dirty="0" smtClean="0">
                <a:solidFill>
                  <a:schemeClr val="bg2">
                    <a:lumMod val="50000"/>
                  </a:schemeClr>
                </a:solidFill>
              </a:rPr>
              <a:t>1. Distance per Weekday</a:t>
            </a:r>
          </a:p>
          <a:p>
            <a:pPr marL="342900" indent="-342900">
              <a:lnSpc>
                <a:spcPct val="150000"/>
              </a:lnSpc>
              <a:buFont typeface="Wingdings" pitchFamily="2" charset="2"/>
              <a:buChar char="v"/>
            </a:pPr>
            <a:r>
              <a:rPr lang="en-US" sz="1600" dirty="0" smtClean="0"/>
              <a:t>So it's a fairly equal distribution with average distance metric varying around 3.5 km/h with Sunday being at the top may be due to outstation trips or night trips towards the airport.</a:t>
            </a:r>
          </a:p>
          <a:p>
            <a:pPr marL="342900" indent="-342900">
              <a:lnSpc>
                <a:spcPct val="150000"/>
              </a:lnSpc>
            </a:pPr>
            <a:r>
              <a:rPr lang="en-IN" sz="1600" b="1" dirty="0" smtClean="0">
                <a:solidFill>
                  <a:schemeClr val="bg2">
                    <a:lumMod val="50000"/>
                  </a:schemeClr>
                </a:solidFill>
              </a:rPr>
              <a:t>2. Distance per Month</a:t>
            </a:r>
          </a:p>
          <a:p>
            <a:pPr marL="342900" indent="-342900">
              <a:lnSpc>
                <a:spcPct val="150000"/>
              </a:lnSpc>
              <a:buFont typeface="Wingdings" pitchFamily="2" charset="2"/>
              <a:buChar char="v"/>
            </a:pPr>
            <a:r>
              <a:rPr lang="en-US" sz="1600" dirty="0" smtClean="0"/>
              <a:t>Here also the distribution is almost equivalent, varying mostly around 3.5 km/h with 5th month being the highest in the average distance and 2nd month being the lowest.</a:t>
            </a:r>
            <a:endParaRPr lang="en-US" sz="1600" b="1" dirty="0">
              <a:solidFill>
                <a:schemeClr val="bg2">
                  <a:lumMod val="50000"/>
                </a:schemeClr>
              </a:solidFill>
            </a:endParaRPr>
          </a:p>
        </p:txBody>
      </p:sp>
    </p:spTree>
  </p:cSld>
  <p:clrMapOvr>
    <a:masterClrMapping/>
  </p:clrMapOvr>
  <p:transition>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35" y="0"/>
            <a:ext cx="8520600" cy="841800"/>
          </a:xfrm>
        </p:spPr>
        <p:txBody>
          <a:bodyPr/>
          <a:lstStyle/>
          <a:p>
            <a:r>
              <a:rPr lang="en-IN" b="1" dirty="0" smtClean="0"/>
              <a:t>Average</a:t>
            </a:r>
            <a:endParaRPr lang="en-US" b="1" dirty="0"/>
          </a:p>
        </p:txBody>
      </p:sp>
      <p:pic>
        <p:nvPicPr>
          <p:cNvPr id="28674" name="Picture 2"/>
          <p:cNvPicPr>
            <a:picLocks noChangeAspect="1" noChangeArrowheads="1"/>
          </p:cNvPicPr>
          <p:nvPr/>
        </p:nvPicPr>
        <p:blipFill>
          <a:blip r:embed="rId2"/>
          <a:srcRect/>
          <a:stretch>
            <a:fillRect/>
          </a:stretch>
        </p:blipFill>
        <p:spPr bwMode="auto">
          <a:xfrm>
            <a:off x="4907654" y="776178"/>
            <a:ext cx="3991797" cy="2934586"/>
          </a:xfrm>
          <a:prstGeom prst="rect">
            <a:avLst/>
          </a:prstGeom>
          <a:noFill/>
          <a:ln w="9525">
            <a:noFill/>
            <a:miter lim="800000"/>
            <a:headEnd/>
            <a:tailEnd/>
          </a:ln>
          <a:effectLst/>
        </p:spPr>
      </p:pic>
      <p:sp>
        <p:nvSpPr>
          <p:cNvPr id="5" name="TextBox 4"/>
          <p:cNvSpPr txBox="1"/>
          <p:nvPr/>
        </p:nvSpPr>
        <p:spPr>
          <a:xfrm>
            <a:off x="287080" y="817581"/>
            <a:ext cx="4455042" cy="3831818"/>
          </a:xfrm>
          <a:prstGeom prst="rect">
            <a:avLst/>
          </a:prstGeom>
          <a:noFill/>
        </p:spPr>
        <p:txBody>
          <a:bodyPr wrap="square" rtlCol="0">
            <a:spAutoFit/>
          </a:bodyPr>
          <a:lstStyle/>
          <a:p>
            <a:pPr marL="342900" indent="-342900">
              <a:lnSpc>
                <a:spcPct val="150000"/>
              </a:lnSpc>
            </a:pPr>
            <a:r>
              <a:rPr lang="en-IN" sz="1800" b="1" dirty="0" smtClean="0">
                <a:solidFill>
                  <a:schemeClr val="bg2">
                    <a:lumMod val="50000"/>
                  </a:schemeClr>
                </a:solidFill>
              </a:rPr>
              <a:t>1. Average Speed Per Hours</a:t>
            </a:r>
          </a:p>
          <a:p>
            <a:pPr>
              <a:lnSpc>
                <a:spcPct val="150000"/>
              </a:lnSpc>
              <a:buFont typeface="Wingdings" pitchFamily="2" charset="2"/>
              <a:buChar char="v"/>
            </a:pPr>
            <a:r>
              <a:rPr lang="en-US" sz="1600" dirty="0" smtClean="0"/>
              <a:t>Average speed tend to increase after late evening and continues to increase gradually till the late early morning hours.</a:t>
            </a:r>
          </a:p>
          <a:p>
            <a:pPr>
              <a:lnSpc>
                <a:spcPct val="150000"/>
              </a:lnSpc>
              <a:buFont typeface="Wingdings" pitchFamily="2" charset="2"/>
              <a:buChar char="v"/>
            </a:pPr>
            <a:r>
              <a:rPr lang="en-US" sz="1600" dirty="0" smtClean="0"/>
              <a:t>Average taxi speed is highest at 5 AM in the morning, then it declines </a:t>
            </a:r>
            <a:r>
              <a:rPr lang="en-US" sz="1600" dirty="0" smtClean="0"/>
              <a:t>suddenly </a:t>
            </a:r>
            <a:r>
              <a:rPr lang="en-US" sz="1600" dirty="0" smtClean="0"/>
              <a:t>as the office hours </a:t>
            </a:r>
            <a:r>
              <a:rPr lang="en-US" sz="1600" dirty="0" smtClean="0"/>
              <a:t>.</a:t>
            </a:r>
            <a:endParaRPr lang="en-US" sz="1600" dirty="0" smtClean="0"/>
          </a:p>
          <a:p>
            <a:pPr>
              <a:lnSpc>
                <a:spcPct val="150000"/>
              </a:lnSpc>
              <a:buFont typeface="Wingdings" pitchFamily="2" charset="2"/>
              <a:buChar char="v"/>
            </a:pPr>
            <a:r>
              <a:rPr lang="en-US" sz="1600" dirty="0" smtClean="0"/>
              <a:t>Average taxi speed is more or less same during the office hours i.e. from 8 AM till 6PM in the evening</a:t>
            </a:r>
            <a:r>
              <a:rPr lang="en-US" sz="1600" dirty="0" smtClean="0"/>
              <a:t>.</a:t>
            </a:r>
            <a:endParaRPr lang="en-IN" sz="1800" b="1" dirty="0" smtClean="0">
              <a:solidFill>
                <a:schemeClr val="bg2">
                  <a:lumMod val="50000"/>
                </a:schemeClr>
              </a:solidFill>
            </a:endParaRPr>
          </a:p>
        </p:txBody>
      </p:sp>
    </p:spTree>
  </p:cSld>
  <p:clrMapOvr>
    <a:masterClrMapping/>
  </p:clrMapOvr>
  <p:transition>
    <p:comb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35" y="0"/>
            <a:ext cx="8520600" cy="841800"/>
          </a:xfrm>
        </p:spPr>
        <p:txBody>
          <a:bodyPr/>
          <a:lstStyle/>
          <a:p>
            <a:r>
              <a:rPr lang="en-IN" b="1" dirty="0" smtClean="0"/>
              <a:t>Average</a:t>
            </a:r>
            <a:endParaRPr lang="en-US" b="1" dirty="0"/>
          </a:p>
        </p:txBody>
      </p:sp>
      <p:pic>
        <p:nvPicPr>
          <p:cNvPr id="28675" name="Picture 3"/>
          <p:cNvPicPr>
            <a:picLocks noChangeAspect="1" noChangeArrowheads="1"/>
          </p:cNvPicPr>
          <p:nvPr/>
        </p:nvPicPr>
        <p:blipFill>
          <a:blip r:embed="rId2"/>
          <a:srcRect/>
          <a:stretch>
            <a:fillRect/>
          </a:stretch>
        </p:blipFill>
        <p:spPr bwMode="auto">
          <a:xfrm>
            <a:off x="5242720" y="883036"/>
            <a:ext cx="3858748" cy="3189233"/>
          </a:xfrm>
          <a:prstGeom prst="rect">
            <a:avLst/>
          </a:prstGeom>
          <a:noFill/>
          <a:ln w="9525">
            <a:noFill/>
            <a:miter lim="800000"/>
            <a:headEnd/>
            <a:tailEnd/>
          </a:ln>
          <a:effectLst/>
        </p:spPr>
      </p:pic>
      <p:sp>
        <p:nvSpPr>
          <p:cNvPr id="5" name="TextBox 4"/>
          <p:cNvSpPr txBox="1"/>
          <p:nvPr/>
        </p:nvSpPr>
        <p:spPr>
          <a:xfrm>
            <a:off x="287079" y="732520"/>
            <a:ext cx="4933507" cy="3462486"/>
          </a:xfrm>
          <a:prstGeom prst="rect">
            <a:avLst/>
          </a:prstGeom>
          <a:noFill/>
        </p:spPr>
        <p:txBody>
          <a:bodyPr wrap="square" rtlCol="0">
            <a:spAutoFit/>
          </a:bodyPr>
          <a:lstStyle/>
          <a:p>
            <a:pPr marL="342900" indent="-342900">
              <a:lnSpc>
                <a:spcPct val="150000"/>
              </a:lnSpc>
            </a:pPr>
            <a:r>
              <a:rPr lang="en-IN" sz="1800" b="1" dirty="0" smtClean="0">
                <a:solidFill>
                  <a:schemeClr val="bg2">
                    <a:lumMod val="50000"/>
                  </a:schemeClr>
                </a:solidFill>
              </a:rPr>
              <a:t>2. Average Speed Per Weekday</a:t>
            </a:r>
          </a:p>
          <a:p>
            <a:pPr>
              <a:buFont typeface="Wingdings" pitchFamily="2" charset="2"/>
              <a:buChar char="v"/>
            </a:pPr>
            <a:r>
              <a:rPr lang="en-US" sz="1600" dirty="0" smtClean="0"/>
              <a:t>Even on Monday the average taxi speed is shown higher which is quite surprising when it is one of the most busiest day after the weekend. There can be several possibility for such behavior Lot of customers who come back from outstation in early hours of Monday before 6 AM to attend office on time.</a:t>
            </a:r>
          </a:p>
          <a:p>
            <a:pPr>
              <a:buFont typeface="Wingdings" pitchFamily="2" charset="2"/>
              <a:buChar char="v"/>
            </a:pPr>
            <a:r>
              <a:rPr lang="en-US" sz="1600" dirty="0" smtClean="0"/>
              <a:t>Early morning hours customers who come from the airports after vacation to attend office/business on time for the coming week.</a:t>
            </a:r>
          </a:p>
          <a:p>
            <a:pPr>
              <a:buFont typeface="Wingdings" pitchFamily="2" charset="2"/>
              <a:buChar char="v"/>
            </a:pPr>
            <a:r>
              <a:rPr lang="en-US" sz="1600" dirty="0" smtClean="0"/>
              <a:t>There could be some more reasons as well which only a local must be aware. </a:t>
            </a:r>
            <a:endParaRPr lang="en-US" sz="1600" b="1" dirty="0">
              <a:solidFill>
                <a:schemeClr val="bg2">
                  <a:lumMod val="50000"/>
                </a:schemeClr>
              </a:solidFill>
            </a:endParaRPr>
          </a:p>
        </p:txBody>
      </p:sp>
    </p:spTree>
  </p:cSld>
  <p:clrMapOvr>
    <a:masterClrMapping/>
  </p:clrMapOvr>
  <p:transition>
    <p:checke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TextBox 10"/>
          <p:cNvSpPr txBox="1"/>
          <p:nvPr/>
        </p:nvSpPr>
        <p:spPr>
          <a:xfrm>
            <a:off x="0" y="150607"/>
            <a:ext cx="9144000" cy="584775"/>
          </a:xfrm>
          <a:prstGeom prst="rect">
            <a:avLst/>
          </a:prstGeom>
          <a:noFill/>
        </p:spPr>
        <p:txBody>
          <a:bodyPr wrap="square" lIns="91424" tIns="45712" rIns="91424" bIns="45712" rtlCol="0">
            <a:spAutoFit/>
          </a:bodyPr>
          <a:lstStyle/>
          <a:p>
            <a:pPr algn="ctr"/>
            <a:r>
              <a:rPr lang="en-IN" sz="3200" b="1" dirty="0" smtClean="0">
                <a:solidFill>
                  <a:srgbClr val="CC0000"/>
                </a:solidFill>
                <a:latin typeface="Verdana"/>
                <a:ea typeface="+mj-ea"/>
              </a:rPr>
              <a:t>Content:</a:t>
            </a:r>
            <a:endParaRPr lang="en-US" dirty="0"/>
          </a:p>
        </p:txBody>
      </p:sp>
      <p:sp>
        <p:nvSpPr>
          <p:cNvPr id="12" name="object 3"/>
          <p:cNvSpPr txBox="1"/>
          <p:nvPr/>
        </p:nvSpPr>
        <p:spPr>
          <a:xfrm>
            <a:off x="662431" y="962231"/>
            <a:ext cx="3548292" cy="4191524"/>
          </a:xfrm>
          <a:prstGeom prst="rect">
            <a:avLst/>
          </a:prstGeom>
        </p:spPr>
        <p:txBody>
          <a:bodyPr vert="horz" wrap="square" lIns="0" tIns="53967" rIns="0" bIns="0" rtlCol="0">
            <a:spAutoFit/>
          </a:bodyPr>
          <a:lstStyle/>
          <a:p>
            <a:pPr marL="355528" indent="-342830">
              <a:spcBef>
                <a:spcPts val="425"/>
              </a:spcBef>
              <a:buClr>
                <a:srgbClr val="124F5C"/>
              </a:buClr>
              <a:buFont typeface="Arial"/>
              <a:buChar char="●"/>
              <a:tabLst>
                <a:tab pos="354893" algn="l"/>
                <a:tab pos="355528" algn="l"/>
              </a:tabLst>
            </a:pPr>
            <a:r>
              <a:rPr lang="en-IN" b="1" dirty="0">
                <a:solidFill>
                  <a:schemeClr val="accent5">
                    <a:lumMod val="50000"/>
                  </a:schemeClr>
                </a:solidFill>
                <a:latin typeface="Arial"/>
                <a:cs typeface="Arial"/>
              </a:rPr>
              <a:t>Introduction</a:t>
            </a:r>
          </a:p>
          <a:p>
            <a:pPr marL="355528" indent="-342830">
              <a:spcBef>
                <a:spcPts val="425"/>
              </a:spcBef>
              <a:buClr>
                <a:srgbClr val="124F5C"/>
              </a:buClr>
              <a:buFont typeface="Arial"/>
              <a:buChar char="●"/>
              <a:tabLst>
                <a:tab pos="354893" algn="l"/>
                <a:tab pos="355528" algn="l"/>
              </a:tabLst>
            </a:pPr>
            <a:r>
              <a:rPr b="1" dirty="0">
                <a:solidFill>
                  <a:schemeClr val="accent5">
                    <a:lumMod val="50000"/>
                  </a:schemeClr>
                </a:solidFill>
                <a:latin typeface="Arial"/>
                <a:cs typeface="Arial"/>
              </a:rPr>
              <a:t>Problem</a:t>
            </a:r>
            <a:r>
              <a:rPr b="1" spc="-20" dirty="0">
                <a:solidFill>
                  <a:schemeClr val="accent5">
                    <a:lumMod val="50000"/>
                  </a:schemeClr>
                </a:solidFill>
              </a:rPr>
              <a:t> </a:t>
            </a:r>
            <a:r>
              <a:rPr b="1" spc="-5" dirty="0">
                <a:solidFill>
                  <a:schemeClr val="accent5">
                    <a:lumMod val="50000"/>
                  </a:schemeClr>
                </a:solidFill>
              </a:rPr>
              <a:t>Statement</a:t>
            </a:r>
            <a:endParaRPr lang="en-IN" b="1" spc="-5" dirty="0">
              <a:solidFill>
                <a:schemeClr val="accent5">
                  <a:lumMod val="50000"/>
                </a:schemeClr>
              </a:solidFill>
            </a:endParaRPr>
          </a:p>
          <a:p>
            <a:pPr marL="355528" indent="-342830">
              <a:spcBef>
                <a:spcPts val="425"/>
              </a:spcBef>
              <a:buClr>
                <a:srgbClr val="124F5C"/>
              </a:buClr>
              <a:buFont typeface="Arial"/>
              <a:buChar char="●"/>
              <a:tabLst>
                <a:tab pos="354893" algn="l"/>
                <a:tab pos="355528" algn="l"/>
              </a:tabLst>
            </a:pPr>
            <a:r>
              <a:rPr lang="en-IN" b="1" spc="-5" dirty="0">
                <a:solidFill>
                  <a:schemeClr val="accent5">
                    <a:lumMod val="50000"/>
                  </a:schemeClr>
                </a:solidFill>
              </a:rPr>
              <a:t>Data Description</a:t>
            </a:r>
          </a:p>
          <a:p>
            <a:pPr marL="355528" indent="-342830">
              <a:spcBef>
                <a:spcPts val="330"/>
              </a:spcBef>
              <a:buClr>
                <a:srgbClr val="124F5C"/>
              </a:buClr>
              <a:buFont typeface="Arial"/>
              <a:buChar char="●"/>
              <a:tabLst>
                <a:tab pos="354893" algn="l"/>
                <a:tab pos="355528" algn="l"/>
              </a:tabLst>
            </a:pPr>
            <a:r>
              <a:rPr lang="en-US" b="1" dirty="0" smtClean="0">
                <a:solidFill>
                  <a:schemeClr val="accent5">
                    <a:lumMod val="50000"/>
                  </a:schemeClr>
                </a:solidFill>
                <a:latin typeface="Arial"/>
                <a:cs typeface="Arial"/>
              </a:rPr>
              <a:t>Exploratory </a:t>
            </a:r>
            <a:r>
              <a:rPr lang="en-US" b="1" dirty="0">
                <a:solidFill>
                  <a:schemeClr val="accent5">
                    <a:lumMod val="50000"/>
                  </a:schemeClr>
                </a:solidFill>
                <a:latin typeface="Arial"/>
                <a:cs typeface="Arial"/>
              </a:rPr>
              <a:t>Data </a:t>
            </a:r>
            <a:r>
              <a:rPr lang="en-US" b="1" dirty="0" smtClean="0">
                <a:solidFill>
                  <a:schemeClr val="accent5">
                    <a:lumMod val="50000"/>
                  </a:schemeClr>
                </a:solidFill>
                <a:latin typeface="Arial"/>
                <a:cs typeface="Arial"/>
              </a:rPr>
              <a:t>Analysis</a:t>
            </a:r>
          </a:p>
          <a:p>
            <a:pPr marL="355528" indent="-342830">
              <a:spcBef>
                <a:spcPts val="330"/>
              </a:spcBef>
              <a:buClr>
                <a:srgbClr val="124F5C"/>
              </a:buClr>
              <a:buFont typeface="Arial"/>
              <a:buChar char="●"/>
              <a:tabLst>
                <a:tab pos="354893" algn="l"/>
                <a:tab pos="355528" algn="l"/>
              </a:tabLst>
            </a:pPr>
            <a:r>
              <a:rPr lang="en-IN" b="1" dirty="0" smtClean="0">
                <a:solidFill>
                  <a:schemeClr val="accent5">
                    <a:lumMod val="50000"/>
                  </a:schemeClr>
                </a:solidFill>
              </a:rPr>
              <a:t>Passengers</a:t>
            </a:r>
          </a:p>
          <a:p>
            <a:pPr marL="355528" indent="-342830">
              <a:spcBef>
                <a:spcPts val="330"/>
              </a:spcBef>
              <a:buClr>
                <a:srgbClr val="124F5C"/>
              </a:buClr>
              <a:buFont typeface="Arial"/>
              <a:buChar char="●"/>
              <a:tabLst>
                <a:tab pos="354893" algn="l"/>
                <a:tab pos="355528" algn="l"/>
              </a:tabLst>
            </a:pPr>
            <a:r>
              <a:rPr lang="en-IN" b="1" dirty="0" smtClean="0">
                <a:solidFill>
                  <a:schemeClr val="accent5">
                    <a:lumMod val="50000"/>
                  </a:schemeClr>
                </a:solidFill>
                <a:latin typeface="Arial"/>
                <a:cs typeface="Arial"/>
              </a:rPr>
              <a:t>Distance</a:t>
            </a:r>
          </a:p>
          <a:p>
            <a:pPr marL="355528" indent="-342830">
              <a:spcBef>
                <a:spcPts val="330"/>
              </a:spcBef>
              <a:buClr>
                <a:srgbClr val="124F5C"/>
              </a:buClr>
              <a:buFont typeface="Arial"/>
              <a:buChar char="●"/>
              <a:tabLst>
                <a:tab pos="354893" algn="l"/>
                <a:tab pos="355528" algn="l"/>
              </a:tabLst>
            </a:pPr>
            <a:r>
              <a:rPr lang="en-IN" b="1" dirty="0" smtClean="0">
                <a:solidFill>
                  <a:schemeClr val="accent5">
                    <a:lumMod val="50000"/>
                  </a:schemeClr>
                </a:solidFill>
              </a:rPr>
              <a:t>Speed</a:t>
            </a:r>
            <a:endParaRPr lang="en-US" b="1" dirty="0">
              <a:solidFill>
                <a:schemeClr val="accent5">
                  <a:lumMod val="50000"/>
                </a:schemeClr>
              </a:solidFill>
              <a:latin typeface="Arial"/>
              <a:cs typeface="Arial"/>
            </a:endParaRPr>
          </a:p>
          <a:p>
            <a:pPr marL="355528" indent="-342830">
              <a:spcBef>
                <a:spcPts val="425"/>
              </a:spcBef>
              <a:buClr>
                <a:srgbClr val="124F5C"/>
              </a:buClr>
              <a:buFont typeface="Arial"/>
              <a:buChar char="●"/>
              <a:tabLst>
                <a:tab pos="354893" algn="l"/>
                <a:tab pos="355528" algn="l"/>
              </a:tabLst>
            </a:pPr>
            <a:r>
              <a:rPr lang="en-IN" b="1" spc="-5" dirty="0" smtClean="0">
                <a:solidFill>
                  <a:schemeClr val="accent5">
                    <a:lumMod val="50000"/>
                  </a:schemeClr>
                </a:solidFill>
              </a:rPr>
              <a:t>Feature Engineering</a:t>
            </a:r>
          </a:p>
          <a:p>
            <a:pPr marL="355528" indent="-342830">
              <a:spcBef>
                <a:spcPts val="425"/>
              </a:spcBef>
              <a:buClr>
                <a:srgbClr val="124F5C"/>
              </a:buClr>
              <a:buFont typeface="Arial"/>
              <a:buChar char="●"/>
              <a:tabLst>
                <a:tab pos="354893" algn="l"/>
                <a:tab pos="355528" algn="l"/>
              </a:tabLst>
            </a:pPr>
            <a:r>
              <a:rPr lang="en-IN" b="1" spc="-5" dirty="0" smtClean="0">
                <a:solidFill>
                  <a:schemeClr val="accent5">
                    <a:lumMod val="50000"/>
                  </a:schemeClr>
                </a:solidFill>
              </a:rPr>
              <a:t>Dropping Unwanted columns</a:t>
            </a:r>
            <a:endParaRPr lang="en-IN" b="1" spc="-5" dirty="0">
              <a:solidFill>
                <a:schemeClr val="accent5">
                  <a:lumMod val="50000"/>
                </a:schemeClr>
              </a:solidFill>
            </a:endParaRPr>
          </a:p>
          <a:p>
            <a:pPr marL="355528" indent="-342830">
              <a:spcBef>
                <a:spcPts val="320"/>
              </a:spcBef>
              <a:buClr>
                <a:srgbClr val="124F5C"/>
              </a:buClr>
              <a:buFont typeface="Arial"/>
              <a:buChar char="●"/>
              <a:tabLst>
                <a:tab pos="354893" algn="l"/>
                <a:tab pos="355528" algn="l"/>
              </a:tabLst>
            </a:pPr>
            <a:r>
              <a:rPr lang="en-IN" b="1" dirty="0" smtClean="0">
                <a:solidFill>
                  <a:schemeClr val="accent5">
                    <a:lumMod val="50000"/>
                  </a:schemeClr>
                </a:solidFill>
                <a:latin typeface="Arial"/>
                <a:cs typeface="Arial"/>
              </a:rPr>
              <a:t>Linear Regression</a:t>
            </a:r>
            <a:endParaRPr b="1" dirty="0">
              <a:solidFill>
                <a:schemeClr val="accent5">
                  <a:lumMod val="50000"/>
                </a:schemeClr>
              </a:solidFill>
              <a:latin typeface="Arial"/>
              <a:cs typeface="Arial"/>
            </a:endParaRPr>
          </a:p>
          <a:p>
            <a:pPr marL="355528" indent="-342830">
              <a:spcBef>
                <a:spcPts val="320"/>
              </a:spcBef>
              <a:buClr>
                <a:srgbClr val="124F5C"/>
              </a:buClr>
              <a:buFont typeface="Arial"/>
              <a:buChar char="●"/>
              <a:tabLst>
                <a:tab pos="354893" algn="l"/>
                <a:tab pos="355528" algn="l"/>
              </a:tabLst>
            </a:pPr>
            <a:r>
              <a:rPr lang="en-IN" b="1" spc="-5" dirty="0" smtClean="0">
                <a:solidFill>
                  <a:schemeClr val="accent5">
                    <a:lumMod val="50000"/>
                  </a:schemeClr>
                </a:solidFill>
              </a:rPr>
              <a:t>Decision Tree</a:t>
            </a:r>
            <a:endParaRPr b="1" dirty="0">
              <a:solidFill>
                <a:schemeClr val="accent5">
                  <a:lumMod val="50000"/>
                </a:schemeClr>
              </a:solidFill>
              <a:latin typeface="Arial"/>
              <a:cs typeface="Arial"/>
            </a:endParaRPr>
          </a:p>
          <a:p>
            <a:pPr marL="355528" indent="-342830">
              <a:spcBef>
                <a:spcPts val="325"/>
              </a:spcBef>
              <a:buClr>
                <a:srgbClr val="124F5C"/>
              </a:buClr>
              <a:buFont typeface="Arial"/>
              <a:buChar char="●"/>
              <a:tabLst>
                <a:tab pos="354893" algn="l"/>
                <a:tab pos="355528" algn="l"/>
              </a:tabLst>
            </a:pPr>
            <a:r>
              <a:rPr lang="en-IN" b="1" dirty="0" smtClean="0">
                <a:solidFill>
                  <a:schemeClr val="accent5">
                    <a:lumMod val="50000"/>
                  </a:schemeClr>
                </a:solidFill>
              </a:rPr>
              <a:t>Random Forest</a:t>
            </a:r>
          </a:p>
          <a:p>
            <a:pPr marL="355528" indent="-342830">
              <a:spcBef>
                <a:spcPts val="325"/>
              </a:spcBef>
              <a:buClr>
                <a:srgbClr val="124F5C"/>
              </a:buClr>
              <a:buFont typeface="Arial"/>
              <a:buChar char="●"/>
              <a:tabLst>
                <a:tab pos="354893" algn="l"/>
                <a:tab pos="355528" algn="l"/>
              </a:tabLst>
            </a:pPr>
            <a:r>
              <a:rPr lang="en-IN" b="1" spc="-10" dirty="0" smtClean="0">
                <a:solidFill>
                  <a:schemeClr val="accent5">
                    <a:lumMod val="50000"/>
                  </a:schemeClr>
                </a:solidFill>
              </a:rPr>
              <a:t>Recommended Approach</a:t>
            </a:r>
          </a:p>
          <a:p>
            <a:pPr marL="355528" indent="-342830">
              <a:spcBef>
                <a:spcPts val="325"/>
              </a:spcBef>
              <a:buClr>
                <a:srgbClr val="124F5C"/>
              </a:buClr>
              <a:buFont typeface="Arial"/>
              <a:buChar char="●"/>
              <a:tabLst>
                <a:tab pos="354893" algn="l"/>
                <a:tab pos="355528" algn="l"/>
              </a:tabLst>
            </a:pPr>
            <a:r>
              <a:rPr lang="en-IN" b="1" spc="-10" dirty="0" smtClean="0">
                <a:solidFill>
                  <a:schemeClr val="accent5">
                    <a:lumMod val="50000"/>
                  </a:schemeClr>
                </a:solidFill>
              </a:rPr>
              <a:t>Conclusion</a:t>
            </a:r>
          </a:p>
          <a:p>
            <a:pPr marL="355528" indent="-342830">
              <a:spcBef>
                <a:spcPts val="325"/>
              </a:spcBef>
              <a:buClr>
                <a:srgbClr val="124F5C"/>
              </a:buClr>
              <a:buFont typeface="Arial"/>
              <a:buChar char="●"/>
              <a:tabLst>
                <a:tab pos="354893" algn="l"/>
                <a:tab pos="355528" algn="l"/>
              </a:tabLst>
            </a:pPr>
            <a:endParaRPr lang="en-IN" b="1" spc="-10" dirty="0">
              <a:solidFill>
                <a:schemeClr val="accent5">
                  <a:lumMod val="50000"/>
                </a:schemeClr>
              </a:solidFill>
            </a:endParaRPr>
          </a:p>
          <a:p>
            <a:pPr marL="355528" indent="-342830">
              <a:spcBef>
                <a:spcPts val="325"/>
              </a:spcBef>
              <a:buClr>
                <a:srgbClr val="124F5C"/>
              </a:buClr>
              <a:buFont typeface="Arial"/>
              <a:buChar char="●"/>
              <a:tabLst>
                <a:tab pos="354893" algn="l"/>
                <a:tab pos="355528" algn="l"/>
              </a:tabLst>
            </a:pPr>
            <a:endParaRPr sz="1800" dirty="0"/>
          </a:p>
        </p:txBody>
      </p:sp>
      <p:sp>
        <p:nvSpPr>
          <p:cNvPr id="2062" name="AutoShape 14" descr="How New York City Has Failed Its Taxi Drivers — COLUMBIA POLITICAL REVIEW"/>
          <p:cNvSpPr>
            <a:spLocks noChangeAspect="1" noChangeArrowheads="1"/>
          </p:cNvSpPr>
          <p:nvPr/>
        </p:nvSpPr>
        <p:spPr bwMode="auto">
          <a:xfrm>
            <a:off x="155575" y="-144463"/>
            <a:ext cx="304800" cy="304801"/>
          </a:xfrm>
          <a:prstGeom prst="rect">
            <a:avLst/>
          </a:prstGeom>
          <a:noFill/>
        </p:spPr>
        <p:txBody>
          <a:bodyPr vert="horz" wrap="square" lIns="91424" tIns="45712" rIns="91424" bIns="45712" numCol="1" anchor="t" anchorCtr="0" compatLnSpc="1">
            <a:prstTxWarp prst="textNoShape">
              <a:avLst/>
            </a:prstTxWarp>
          </a:bodyPr>
          <a:lstStyle/>
          <a:p>
            <a:endParaRPr lang="en-US"/>
          </a:p>
        </p:txBody>
      </p:sp>
      <p:sp>
        <p:nvSpPr>
          <p:cNvPr id="36866" name="AutoShape 2" descr="the new NYC taxi logo | Noel Hidalgo | Flick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2" descr="C:\Users\Rushabh\Downloads\2327602497_3378d47ffc_b.jpg"/>
          <p:cNvPicPr>
            <a:picLocks noChangeAspect="1" noChangeArrowheads="1"/>
          </p:cNvPicPr>
          <p:nvPr/>
        </p:nvPicPr>
        <p:blipFill>
          <a:blip r:embed="rId3"/>
          <a:srcRect/>
          <a:stretch>
            <a:fillRect/>
          </a:stretch>
        </p:blipFill>
        <p:spPr bwMode="auto">
          <a:xfrm>
            <a:off x="4421394" y="1118795"/>
            <a:ext cx="4322186" cy="30659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diamon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1EA4D01-0F9E-437A-81E5-1EEC7EB1DC4F}"/>
              </a:ext>
            </a:extLst>
          </p:cNvPr>
          <p:cNvSpPr txBox="1"/>
          <p:nvPr/>
        </p:nvSpPr>
        <p:spPr>
          <a:xfrm>
            <a:off x="0" y="927966"/>
            <a:ext cx="9144000" cy="715580"/>
          </a:xfrm>
          <a:prstGeom prst="rect">
            <a:avLst/>
          </a:prstGeom>
          <a:noFill/>
        </p:spPr>
        <p:txBody>
          <a:bodyPr wrap="square" lIns="68579" tIns="34289" rIns="68579" bIns="34289" rtlCol="0">
            <a:spAutoFit/>
          </a:bodyPr>
          <a:lstStyle/>
          <a:p>
            <a:pPr algn="ctr" defTabSz="685783">
              <a:buClrTx/>
            </a:pPr>
            <a:r>
              <a:rPr lang="en-US" sz="2100" kern="1200" dirty="0">
                <a:solidFill>
                  <a:srgbClr val="FF0000"/>
                </a:solidFill>
                <a:latin typeface="Javanese Text" panose="02000000000000000000" pitchFamily="2" charset="0"/>
                <a:ea typeface="+mn-ea"/>
                <a:cs typeface="+mn-cs"/>
              </a:rPr>
              <a:t>Let’s drop unwanted columns like ID, as it makes no sense and some other columns of which we have already fetched information separately.</a:t>
            </a:r>
          </a:p>
        </p:txBody>
      </p:sp>
      <p:pic>
        <p:nvPicPr>
          <p:cNvPr id="30722" name="Picture 2"/>
          <p:cNvPicPr>
            <a:picLocks noChangeAspect="1" noChangeArrowheads="1"/>
          </p:cNvPicPr>
          <p:nvPr/>
        </p:nvPicPr>
        <p:blipFill>
          <a:blip r:embed="rId2"/>
          <a:srcRect/>
          <a:stretch>
            <a:fillRect/>
          </a:stretch>
        </p:blipFill>
        <p:spPr bwMode="auto">
          <a:xfrm>
            <a:off x="0" y="2629811"/>
            <a:ext cx="9144000" cy="2411317"/>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0" y="1721151"/>
            <a:ext cx="9144000" cy="887143"/>
          </a:xfrm>
          <a:prstGeom prst="rect">
            <a:avLst/>
          </a:prstGeom>
          <a:noFill/>
          <a:ln w="9525">
            <a:noFill/>
            <a:miter lim="800000"/>
            <a:headEnd/>
            <a:tailEnd/>
          </a:ln>
          <a:effectLst/>
        </p:spPr>
      </p:pic>
      <p:sp>
        <p:nvSpPr>
          <p:cNvPr id="5" name="TextBox 4"/>
          <p:cNvSpPr txBox="1"/>
          <p:nvPr/>
        </p:nvSpPr>
        <p:spPr>
          <a:xfrm>
            <a:off x="0" y="138223"/>
            <a:ext cx="9144000" cy="584775"/>
          </a:xfrm>
          <a:prstGeom prst="rect">
            <a:avLst/>
          </a:prstGeom>
          <a:noFill/>
        </p:spPr>
        <p:txBody>
          <a:bodyPr wrap="square" rtlCol="0">
            <a:spAutoFit/>
          </a:bodyPr>
          <a:lstStyle/>
          <a:p>
            <a:pPr algn="ctr"/>
            <a:r>
              <a:rPr lang="en-IN" sz="3200" b="1" dirty="0" smtClean="0">
                <a:solidFill>
                  <a:srgbClr val="C00000"/>
                </a:solidFill>
              </a:rPr>
              <a:t>Drop Unwanted Columns</a:t>
            </a:r>
            <a:endParaRPr lang="en-US" sz="3200" b="1" dirty="0">
              <a:solidFill>
                <a:srgbClr val="C00000"/>
              </a:solidFill>
            </a:endParaRPr>
          </a:p>
        </p:txBody>
      </p:sp>
    </p:spTree>
    <p:extLst>
      <p:ext uri="{BB962C8B-B14F-4D97-AF65-F5344CB8AC3E}">
        <p14:creationId xmlns:p14="http://schemas.microsoft.com/office/powerpoint/2010/main" xmlns="" val="23552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524C165-C6C9-4461-BB83-2312F8EBFAD9}"/>
              </a:ext>
            </a:extLst>
          </p:cNvPr>
          <p:cNvPicPr>
            <a:picLocks noChangeAspect="1"/>
          </p:cNvPicPr>
          <p:nvPr/>
        </p:nvPicPr>
        <p:blipFill>
          <a:blip r:embed="rId2"/>
          <a:stretch>
            <a:fillRect/>
          </a:stretch>
        </p:blipFill>
        <p:spPr>
          <a:xfrm>
            <a:off x="0" y="2309518"/>
            <a:ext cx="9144000" cy="2379440"/>
          </a:xfrm>
          <a:prstGeom prst="rect">
            <a:avLst/>
          </a:prstGeom>
        </p:spPr>
      </p:pic>
      <p:sp>
        <p:nvSpPr>
          <p:cNvPr id="2" name="Rectangle 1">
            <a:extLst>
              <a:ext uri="{FF2B5EF4-FFF2-40B4-BE49-F238E27FC236}">
                <a16:creationId xmlns:a16="http://schemas.microsoft.com/office/drawing/2014/main" xmlns="" id="{8AEC68D9-5A7C-401A-A9F2-C2CAA4CDC0AB}"/>
              </a:ext>
            </a:extLst>
          </p:cNvPr>
          <p:cNvSpPr/>
          <p:nvPr/>
        </p:nvSpPr>
        <p:spPr>
          <a:xfrm>
            <a:off x="0" y="0"/>
            <a:ext cx="9144000" cy="2223684"/>
          </a:xfrm>
          <a:prstGeom prst="rect">
            <a:avLst/>
          </a:prstGeom>
        </p:spPr>
        <p:txBody>
          <a:bodyPr wrap="square" lIns="68579" tIns="34289" rIns="68579" bIns="34289">
            <a:spAutoFit/>
          </a:bodyPr>
          <a:lstStyle/>
          <a:p>
            <a:pPr algn="ctr" defTabSz="685783">
              <a:buClrTx/>
            </a:pPr>
            <a:r>
              <a:rPr lang="en-US" sz="2800" b="1" kern="1200" dirty="0">
                <a:solidFill>
                  <a:srgbClr val="70AD47">
                    <a:lumMod val="75000"/>
                  </a:srgbClr>
                </a:solidFill>
                <a:latin typeface="Corbel" panose="020B0503020204020204" pitchFamily="34" charset="0"/>
                <a:ea typeface="+mn-ea"/>
                <a:cs typeface="+mn-cs"/>
              </a:rPr>
              <a:t>Normalizing the Dataset using </a:t>
            </a:r>
            <a:r>
              <a:rPr lang="en-US" sz="2800" b="1" kern="1200" dirty="0">
                <a:solidFill>
                  <a:srgbClr val="4472C4">
                    <a:lumMod val="75000"/>
                  </a:srgbClr>
                </a:solidFill>
                <a:latin typeface="Corbel" panose="020B0503020204020204" pitchFamily="34" charset="0"/>
                <a:ea typeface="+mn-ea"/>
                <a:cs typeface="+mn-cs"/>
              </a:rPr>
              <a:t>Standard Scaling</a:t>
            </a:r>
            <a:r>
              <a:rPr lang="en-US" sz="2800" b="1" kern="1200" dirty="0">
                <a:solidFill>
                  <a:srgbClr val="70AD47">
                    <a:lumMod val="75000"/>
                  </a:srgbClr>
                </a:solidFill>
                <a:latin typeface="Corbel" panose="020B0503020204020204" pitchFamily="34" charset="0"/>
                <a:ea typeface="+mn-ea"/>
                <a:cs typeface="+mn-cs"/>
              </a:rPr>
              <a:t> Technique.</a:t>
            </a:r>
          </a:p>
          <a:p>
            <a:pPr algn="ctr" defTabSz="685783">
              <a:buClrTx/>
            </a:pPr>
            <a:endParaRPr lang="en-US" b="1" kern="1200" dirty="0">
              <a:solidFill>
                <a:srgbClr val="70AD47">
                  <a:lumMod val="75000"/>
                </a:srgbClr>
              </a:solidFill>
              <a:latin typeface="Corbel" panose="020B0503020204020204" pitchFamily="34" charset="0"/>
              <a:ea typeface="+mn-ea"/>
              <a:cs typeface="+mn-cs"/>
            </a:endParaRPr>
          </a:p>
          <a:p>
            <a:pPr algn="ctr" defTabSz="685783">
              <a:buClrTx/>
            </a:pPr>
            <a:r>
              <a:rPr lang="en-US" b="1" kern="1200" dirty="0">
                <a:solidFill>
                  <a:prstClr val="black"/>
                </a:solidFill>
                <a:latin typeface="Corbel" panose="020B0503020204020204" pitchFamily="34" charset="0"/>
                <a:ea typeface="+mn-ea"/>
                <a:cs typeface="+mn-cs"/>
              </a:rPr>
              <a:t>Now, Why Standard Scaling ? Why not </a:t>
            </a:r>
            <a:r>
              <a:rPr lang="en-US" b="1" kern="1200" dirty="0" err="1">
                <a:solidFill>
                  <a:prstClr val="black"/>
                </a:solidFill>
                <a:latin typeface="Corbel" panose="020B0503020204020204" pitchFamily="34" charset="0"/>
                <a:ea typeface="+mn-ea"/>
                <a:cs typeface="+mn-cs"/>
              </a:rPr>
              <a:t>MinMax</a:t>
            </a:r>
            <a:r>
              <a:rPr lang="en-US" b="1" kern="1200" dirty="0">
                <a:solidFill>
                  <a:prstClr val="black"/>
                </a:solidFill>
                <a:latin typeface="Corbel" panose="020B0503020204020204" pitchFamily="34" charset="0"/>
                <a:ea typeface="+mn-ea"/>
                <a:cs typeface="+mn-cs"/>
              </a:rPr>
              <a:t> or Normalizer ?</a:t>
            </a:r>
          </a:p>
          <a:p>
            <a:pPr algn="ctr" defTabSz="685783">
              <a:buClrTx/>
            </a:pPr>
            <a:endParaRPr lang="en-US" b="1" kern="1200" dirty="0">
              <a:solidFill>
                <a:prstClr val="black"/>
              </a:solidFill>
              <a:latin typeface="Corbel" panose="020B0503020204020204" pitchFamily="34" charset="0"/>
              <a:ea typeface="+mn-ea"/>
              <a:cs typeface="+mn-cs"/>
            </a:endParaRPr>
          </a:p>
          <a:p>
            <a:pPr algn="ctr" defTabSz="685783">
              <a:buClrTx/>
            </a:pPr>
            <a:r>
              <a:rPr lang="en-US" b="1" kern="1200" dirty="0">
                <a:solidFill>
                  <a:srgbClr val="70AD47">
                    <a:lumMod val="75000"/>
                  </a:srgbClr>
                </a:solidFill>
                <a:latin typeface="Corbel" panose="020B0503020204020204" pitchFamily="34" charset="0"/>
                <a:ea typeface="+mn-ea"/>
                <a:cs typeface="+mn-cs"/>
              </a:rPr>
              <a:t>It is because </a:t>
            </a:r>
            <a:r>
              <a:rPr lang="en-US" b="1" kern="1200" dirty="0" err="1">
                <a:solidFill>
                  <a:srgbClr val="70AD47">
                    <a:lumMod val="75000"/>
                  </a:srgbClr>
                </a:solidFill>
                <a:latin typeface="Corbel" panose="020B0503020204020204" pitchFamily="34" charset="0"/>
                <a:ea typeface="+mn-ea"/>
                <a:cs typeface="+mn-cs"/>
              </a:rPr>
              <a:t>MinMax</a:t>
            </a:r>
            <a:r>
              <a:rPr lang="en-US" b="1" kern="1200" dirty="0">
                <a:solidFill>
                  <a:srgbClr val="70AD47">
                    <a:lumMod val="75000"/>
                  </a:srgbClr>
                </a:solidFill>
                <a:latin typeface="Corbel" panose="020B0503020204020204" pitchFamily="34" charset="0"/>
                <a:ea typeface="+mn-ea"/>
                <a:cs typeface="+mn-cs"/>
              </a:rPr>
              <a:t> adjusts the value between </a:t>
            </a:r>
            <a:r>
              <a:rPr lang="en-US" b="1" kern="1200" dirty="0">
                <a:solidFill>
                  <a:srgbClr val="FF0000"/>
                </a:solidFill>
                <a:latin typeface="Arial" panose="020B0604020202020204" pitchFamily="34" charset="0"/>
                <a:ea typeface="+mn-ea"/>
                <a:cs typeface="Arial" panose="020B0604020202020204" pitchFamily="34" charset="0"/>
              </a:rPr>
              <a:t>0’s and 1’s </a:t>
            </a:r>
            <a:r>
              <a:rPr lang="en-US" b="1" kern="1200" dirty="0">
                <a:solidFill>
                  <a:srgbClr val="70AD47">
                    <a:lumMod val="75000"/>
                  </a:srgbClr>
                </a:solidFill>
                <a:latin typeface="Corbel" panose="020B0503020204020204" pitchFamily="34" charset="0"/>
                <a:ea typeface="+mn-ea"/>
                <a:cs typeface="+mn-cs"/>
              </a:rPr>
              <a:t>, </a:t>
            </a:r>
          </a:p>
          <a:p>
            <a:pPr algn="ctr" defTabSz="685783">
              <a:buClrTx/>
            </a:pPr>
            <a:r>
              <a:rPr lang="en-US" b="1" kern="1200" dirty="0">
                <a:solidFill>
                  <a:srgbClr val="70AD47">
                    <a:lumMod val="75000"/>
                  </a:srgbClr>
                </a:solidFill>
                <a:latin typeface="Corbel" panose="020B0503020204020204" pitchFamily="34" charset="0"/>
                <a:ea typeface="+mn-ea"/>
                <a:cs typeface="+mn-cs"/>
              </a:rPr>
              <a:t>which tend to work better for optimization techniques like Gradient descent and machine learning algorithms </a:t>
            </a:r>
            <a:r>
              <a:rPr lang="en-US" b="1" kern="1200" dirty="0" smtClean="0">
                <a:solidFill>
                  <a:srgbClr val="70AD47">
                    <a:lumMod val="75000"/>
                  </a:srgbClr>
                </a:solidFill>
                <a:latin typeface="Corbel" panose="020B0503020204020204" pitchFamily="34" charset="0"/>
                <a:ea typeface="+mn-ea"/>
                <a:cs typeface="+mn-cs"/>
              </a:rPr>
              <a:t>. </a:t>
            </a:r>
            <a:endParaRPr lang="en-US" b="1" kern="1200" dirty="0">
              <a:solidFill>
                <a:srgbClr val="70AD47">
                  <a:lumMod val="75000"/>
                </a:srgbClr>
              </a:solidFill>
              <a:latin typeface="Corbel" panose="020B0503020204020204" pitchFamily="34" charset="0"/>
              <a:ea typeface="+mn-ea"/>
              <a:cs typeface="+mn-cs"/>
            </a:endParaRPr>
          </a:p>
          <a:p>
            <a:pPr algn="ctr" defTabSz="685783">
              <a:buClrTx/>
            </a:pPr>
            <a:endParaRPr lang="en-US" b="1" kern="1200" dirty="0">
              <a:solidFill>
                <a:srgbClr val="70AD47">
                  <a:lumMod val="75000"/>
                </a:srgbClr>
              </a:solidFill>
              <a:latin typeface="Corbel" panose="020B0503020204020204" pitchFamily="34" charset="0"/>
              <a:ea typeface="+mn-ea"/>
              <a:cs typeface="+mn-cs"/>
            </a:endParaRPr>
          </a:p>
        </p:txBody>
      </p:sp>
    </p:spTree>
    <p:extLst>
      <p:ext uri="{BB962C8B-B14F-4D97-AF65-F5344CB8AC3E}">
        <p14:creationId xmlns:p14="http://schemas.microsoft.com/office/powerpoint/2010/main" xmlns="" val="429358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C90CE62-5688-4FCA-A6D3-0D5C69FFEB25}"/>
              </a:ext>
            </a:extLst>
          </p:cNvPr>
          <p:cNvSpPr txBox="1"/>
          <p:nvPr/>
        </p:nvSpPr>
        <p:spPr>
          <a:xfrm>
            <a:off x="0" y="1"/>
            <a:ext cx="9144000" cy="500135"/>
          </a:xfrm>
          <a:prstGeom prst="rect">
            <a:avLst/>
          </a:prstGeom>
          <a:noFill/>
        </p:spPr>
        <p:txBody>
          <a:bodyPr wrap="square" lIns="68579" tIns="34289" rIns="68579" bIns="34289" rtlCol="0">
            <a:spAutoFit/>
          </a:bodyPr>
          <a:lstStyle/>
          <a:p>
            <a:pPr algn="ctr" defTabSz="685783">
              <a:buClrTx/>
            </a:pPr>
            <a:r>
              <a:rPr lang="en-US" sz="28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Linear Regression</a:t>
            </a:r>
          </a:p>
        </p:txBody>
      </p:sp>
      <p:pic>
        <p:nvPicPr>
          <p:cNvPr id="4" name="Picture 3">
            <a:extLst>
              <a:ext uri="{FF2B5EF4-FFF2-40B4-BE49-F238E27FC236}">
                <a16:creationId xmlns:a16="http://schemas.microsoft.com/office/drawing/2014/main" xmlns="" id="{D93168A0-3001-42C8-91A0-CAC338AD67F7}"/>
              </a:ext>
            </a:extLst>
          </p:cNvPr>
          <p:cNvPicPr>
            <a:picLocks noChangeAspect="1"/>
          </p:cNvPicPr>
          <p:nvPr/>
        </p:nvPicPr>
        <p:blipFill>
          <a:blip r:embed="rId2"/>
          <a:stretch>
            <a:fillRect/>
          </a:stretch>
        </p:blipFill>
        <p:spPr>
          <a:xfrm>
            <a:off x="0" y="1987827"/>
            <a:ext cx="9144000" cy="3155674"/>
          </a:xfrm>
          <a:prstGeom prst="rect">
            <a:avLst/>
          </a:prstGeom>
        </p:spPr>
      </p:pic>
      <p:sp>
        <p:nvSpPr>
          <p:cNvPr id="5" name="TextBox 4">
            <a:extLst>
              <a:ext uri="{FF2B5EF4-FFF2-40B4-BE49-F238E27FC236}">
                <a16:creationId xmlns:a16="http://schemas.microsoft.com/office/drawing/2014/main" xmlns="" id="{E18B177B-AA53-4B9B-B968-11D8F39FF078}"/>
              </a:ext>
            </a:extLst>
          </p:cNvPr>
          <p:cNvSpPr txBox="1"/>
          <p:nvPr/>
        </p:nvSpPr>
        <p:spPr>
          <a:xfrm>
            <a:off x="0" y="457805"/>
            <a:ext cx="9144000" cy="1107994"/>
          </a:xfrm>
          <a:prstGeom prst="rect">
            <a:avLst/>
          </a:prstGeom>
          <a:noFill/>
        </p:spPr>
        <p:txBody>
          <a:bodyPr wrap="square" lIns="68579" tIns="34289" rIns="68579" bIns="34289" rtlCol="0">
            <a:spAutoFit/>
          </a:bodyPr>
          <a:lstStyle/>
          <a:p>
            <a:pPr algn="ctr" defTabSz="685783">
              <a:lnSpc>
                <a:spcPct val="150000"/>
              </a:lnSpc>
              <a:buClrTx/>
            </a:pPr>
            <a:r>
              <a:rPr lang="en-US" sz="1500" b="1" kern="1200" dirty="0" smtClean="0">
                <a:solidFill>
                  <a:srgbClr val="4472C4">
                    <a:lumMod val="75000"/>
                  </a:srgbClr>
                </a:solidFill>
                <a:latin typeface="Corbel" panose="020B0503020204020204" pitchFamily="34" charset="0"/>
                <a:ea typeface="+mn-ea"/>
                <a:cs typeface="+mn-cs"/>
              </a:rPr>
              <a:t>To </a:t>
            </a:r>
            <a:r>
              <a:rPr lang="en-US" sz="1500" b="1" kern="1200" dirty="0">
                <a:solidFill>
                  <a:srgbClr val="4472C4">
                    <a:lumMod val="75000"/>
                  </a:srgbClr>
                </a:solidFill>
                <a:latin typeface="Corbel" panose="020B0503020204020204" pitchFamily="34" charset="0"/>
                <a:ea typeface="+mn-ea"/>
                <a:cs typeface="+mn-cs"/>
              </a:rPr>
              <a:t>begin with , Linear Regression is a good approach, by splitting our Data into Training and Testing (30%). Our evaluation metric is </a:t>
            </a:r>
            <a:r>
              <a:rPr lang="en-US" sz="1500" b="1" kern="1200" dirty="0">
                <a:solidFill>
                  <a:srgbClr val="ED7D31">
                    <a:lumMod val="75000"/>
                  </a:srgbClr>
                </a:solidFill>
                <a:latin typeface="Corbel" panose="020B0503020204020204" pitchFamily="34" charset="0"/>
                <a:ea typeface="+mn-ea"/>
                <a:cs typeface="+mn-cs"/>
              </a:rPr>
              <a:t>RMSLE</a:t>
            </a:r>
            <a:r>
              <a:rPr lang="en-US" sz="1500" b="1" kern="1200" dirty="0">
                <a:solidFill>
                  <a:srgbClr val="4472C4">
                    <a:lumMod val="75000"/>
                  </a:srgbClr>
                </a:solidFill>
                <a:latin typeface="Corbel" panose="020B0503020204020204" pitchFamily="34" charset="0"/>
                <a:ea typeface="+mn-ea"/>
                <a:cs typeface="+mn-cs"/>
              </a:rPr>
              <a:t> , not </a:t>
            </a:r>
            <a:r>
              <a:rPr lang="en-US" sz="1500" b="1" strike="sngStrike" kern="1200" dirty="0">
                <a:solidFill>
                  <a:srgbClr val="ED7D31">
                    <a:lumMod val="75000"/>
                  </a:srgbClr>
                </a:solidFill>
                <a:latin typeface="Corbel" panose="020B0503020204020204" pitchFamily="34" charset="0"/>
                <a:ea typeface="+mn-ea"/>
                <a:cs typeface="+mn-cs"/>
              </a:rPr>
              <a:t>R-squared</a:t>
            </a:r>
            <a:r>
              <a:rPr lang="en-US" sz="1500" b="1" kern="1200" dirty="0">
                <a:solidFill>
                  <a:srgbClr val="4472C4">
                    <a:lumMod val="75000"/>
                  </a:srgbClr>
                </a:solidFill>
                <a:latin typeface="Corbel" panose="020B0503020204020204" pitchFamily="34" charset="0"/>
                <a:ea typeface="+mn-ea"/>
                <a:cs typeface="+mn-cs"/>
              </a:rPr>
              <a:t>. We can also hyper tune our Parameters to minimize the loss (RMSLE). We will also calculate </a:t>
            </a:r>
            <a:r>
              <a:rPr lang="en-US" sz="1500" b="1" kern="1200" dirty="0">
                <a:solidFill>
                  <a:srgbClr val="ED7D31">
                    <a:lumMod val="75000"/>
                  </a:srgbClr>
                </a:solidFill>
                <a:latin typeface="Corbel" panose="020B0503020204020204" pitchFamily="34" charset="0"/>
                <a:ea typeface="+mn-ea"/>
                <a:cs typeface="+mn-cs"/>
              </a:rPr>
              <a:t>Null RMSLE </a:t>
            </a:r>
            <a:r>
              <a:rPr lang="en-US" sz="1500" b="1" kern="1200" dirty="0">
                <a:solidFill>
                  <a:srgbClr val="4472C4">
                    <a:lumMod val="75000"/>
                  </a:srgbClr>
                </a:solidFill>
                <a:latin typeface="Corbel" panose="020B0503020204020204" pitchFamily="34" charset="0"/>
                <a:ea typeface="+mn-ea"/>
                <a:cs typeface="+mn-cs"/>
              </a:rPr>
              <a:t>, which we can set as a benchmark for our Models RMSLE.</a:t>
            </a:r>
            <a:endParaRPr lang="en-US" sz="2100" b="1" kern="1200" dirty="0">
              <a:solidFill>
                <a:srgbClr val="4472C4">
                  <a:lumMod val="75000"/>
                </a:srgbClr>
              </a:solidFill>
              <a:latin typeface="Corbel" panose="020B0503020204020204" pitchFamily="34" charset="0"/>
              <a:ea typeface="+mn-ea"/>
              <a:cs typeface="+mn-cs"/>
            </a:endParaRPr>
          </a:p>
        </p:txBody>
      </p:sp>
    </p:spTree>
    <p:extLst>
      <p:ext uri="{BB962C8B-B14F-4D97-AF65-F5344CB8AC3E}">
        <p14:creationId xmlns:p14="http://schemas.microsoft.com/office/powerpoint/2010/main" xmlns="" val="311335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02DBDF-CEE0-45F0-B699-3F2C200783EB}"/>
              </a:ext>
            </a:extLst>
          </p:cNvPr>
          <p:cNvSpPr txBox="1"/>
          <p:nvPr/>
        </p:nvSpPr>
        <p:spPr>
          <a:xfrm>
            <a:off x="0" y="1"/>
            <a:ext cx="9144000" cy="377024"/>
          </a:xfrm>
          <a:prstGeom prst="rect">
            <a:avLst/>
          </a:prstGeom>
          <a:noFill/>
        </p:spPr>
        <p:txBody>
          <a:bodyPr wrap="square" lIns="68579" tIns="34289" rIns="68579" bIns="34289" rtlCol="0">
            <a:spAutoFit/>
          </a:bodyPr>
          <a:lstStyle/>
          <a:p>
            <a:pPr algn="ctr" defTabSz="685783">
              <a:buClrTx/>
            </a:pPr>
            <a:r>
              <a:rPr lang="en-US" sz="20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Decision Tree and Random Forest </a:t>
            </a:r>
          </a:p>
        </p:txBody>
      </p:sp>
      <p:sp>
        <p:nvSpPr>
          <p:cNvPr id="7" name="TextBox 6">
            <a:extLst>
              <a:ext uri="{FF2B5EF4-FFF2-40B4-BE49-F238E27FC236}">
                <a16:creationId xmlns:a16="http://schemas.microsoft.com/office/drawing/2014/main" xmlns="" id="{995C74F2-97E2-4055-A751-1F499827BB7C}"/>
              </a:ext>
            </a:extLst>
          </p:cNvPr>
          <p:cNvSpPr txBox="1"/>
          <p:nvPr/>
        </p:nvSpPr>
        <p:spPr>
          <a:xfrm>
            <a:off x="0" y="2209586"/>
            <a:ext cx="9144000" cy="1038744"/>
          </a:xfrm>
          <a:prstGeom prst="rect">
            <a:avLst/>
          </a:prstGeom>
          <a:noFill/>
        </p:spPr>
        <p:txBody>
          <a:bodyPr wrap="square" lIns="68579" tIns="34289" rIns="68579" bIns="34289" rtlCol="0">
            <a:spAutoFit/>
          </a:bodyPr>
          <a:lstStyle/>
          <a:p>
            <a:pPr algn="ctr" defTabSz="685783">
              <a:lnSpc>
                <a:spcPct val="150000"/>
              </a:lnSpc>
              <a:buClrTx/>
            </a:pPr>
            <a:r>
              <a:rPr lang="en-US" sz="2100" b="1" kern="1200" dirty="0">
                <a:solidFill>
                  <a:srgbClr val="4472C4">
                    <a:lumMod val="75000"/>
                  </a:srgbClr>
                </a:solidFill>
                <a:latin typeface="Corbel" panose="020B0503020204020204" pitchFamily="34" charset="0"/>
                <a:ea typeface="+mn-ea"/>
                <a:cs typeface="+mn-cs"/>
              </a:rPr>
              <a:t>We’ve to import Decision Tree Regressor and Random Forest Regressor and implement respective algorithms on our Data and evaluate results.</a:t>
            </a:r>
          </a:p>
        </p:txBody>
      </p:sp>
      <p:pic>
        <p:nvPicPr>
          <p:cNvPr id="21506" name="Picture 2"/>
          <p:cNvPicPr>
            <a:picLocks noChangeAspect="1" noChangeArrowheads="1"/>
          </p:cNvPicPr>
          <p:nvPr/>
        </p:nvPicPr>
        <p:blipFill>
          <a:blip r:embed="rId2"/>
          <a:srcRect/>
          <a:stretch>
            <a:fillRect/>
          </a:stretch>
        </p:blipFill>
        <p:spPr bwMode="auto">
          <a:xfrm>
            <a:off x="0" y="3281082"/>
            <a:ext cx="9144000" cy="1862418"/>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0" y="323664"/>
            <a:ext cx="9144000" cy="1999988"/>
          </a:xfrm>
          <a:prstGeom prst="rect">
            <a:avLst/>
          </a:prstGeom>
          <a:noFill/>
          <a:ln w="9525">
            <a:noFill/>
            <a:miter lim="800000"/>
            <a:headEnd/>
            <a:tailEnd/>
          </a:ln>
          <a:effectLst/>
        </p:spPr>
      </p:pic>
    </p:spTree>
    <p:extLst>
      <p:ext uri="{BB962C8B-B14F-4D97-AF65-F5344CB8AC3E}">
        <p14:creationId xmlns:p14="http://schemas.microsoft.com/office/powerpoint/2010/main" xmlns="" val="23723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C90CE62-5688-4FCA-A6D3-0D5C69FFEB25}"/>
              </a:ext>
            </a:extLst>
          </p:cNvPr>
          <p:cNvSpPr txBox="1"/>
          <p:nvPr/>
        </p:nvSpPr>
        <p:spPr>
          <a:xfrm>
            <a:off x="3007148" y="1"/>
            <a:ext cx="3653883" cy="438580"/>
          </a:xfrm>
          <a:prstGeom prst="rect">
            <a:avLst/>
          </a:prstGeom>
          <a:noFill/>
        </p:spPr>
        <p:txBody>
          <a:bodyPr wrap="none" lIns="68579" tIns="34289" rIns="68579" bIns="34289" rtlCol="0">
            <a:spAutoFit/>
          </a:bodyPr>
          <a:lstStyle/>
          <a:p>
            <a:pPr defTabSz="685783">
              <a:buClrTx/>
            </a:pPr>
            <a:r>
              <a:rPr lang="en-US" sz="18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 RMSLE </a:t>
            </a:r>
            <a:r>
              <a:rPr lang="en-US" sz="24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Benchmark</a:t>
            </a:r>
            <a:r>
              <a:rPr lang="en-US" sz="18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 ---</a:t>
            </a:r>
          </a:p>
        </p:txBody>
      </p:sp>
      <p:sp>
        <p:nvSpPr>
          <p:cNvPr id="5" name="TextBox 4">
            <a:extLst>
              <a:ext uri="{FF2B5EF4-FFF2-40B4-BE49-F238E27FC236}">
                <a16:creationId xmlns:a16="http://schemas.microsoft.com/office/drawing/2014/main" xmlns="" id="{E18B177B-AA53-4B9B-B968-11D8F39FF078}"/>
              </a:ext>
            </a:extLst>
          </p:cNvPr>
          <p:cNvSpPr txBox="1"/>
          <p:nvPr/>
        </p:nvSpPr>
        <p:spPr>
          <a:xfrm>
            <a:off x="800661" y="3463903"/>
            <a:ext cx="4412974" cy="1454242"/>
          </a:xfrm>
          <a:prstGeom prst="rect">
            <a:avLst/>
          </a:prstGeom>
          <a:noFill/>
        </p:spPr>
        <p:txBody>
          <a:bodyPr wrap="square" lIns="68579" tIns="34289" rIns="68579" bIns="34289" rtlCol="0">
            <a:spAutoFit/>
          </a:bodyPr>
          <a:lstStyle/>
          <a:p>
            <a:pPr algn="ctr" defTabSz="685783">
              <a:lnSpc>
                <a:spcPct val="150000"/>
              </a:lnSpc>
              <a:buClrTx/>
            </a:pPr>
            <a:r>
              <a:rPr lang="en-US" sz="1500" b="1" kern="1200" dirty="0">
                <a:solidFill>
                  <a:srgbClr val="FFC000">
                    <a:lumMod val="50000"/>
                  </a:srgbClr>
                </a:solidFill>
                <a:latin typeface="Lato" panose="020F0502020204030203" pitchFamily="34" charset="0"/>
                <a:ea typeface="+mn-ea"/>
                <a:cs typeface="+mn-cs"/>
              </a:rPr>
              <a:t>We’ve Null RMSLE of </a:t>
            </a:r>
            <a:r>
              <a:rPr lang="en-US" sz="1500" b="1" kern="1200" dirty="0">
                <a:solidFill>
                  <a:srgbClr val="FF0000"/>
                </a:solidFill>
                <a:latin typeface="Lato" panose="020F0502020204030203" pitchFamily="34" charset="0"/>
                <a:ea typeface="+mn-ea"/>
                <a:cs typeface="+mn-cs"/>
              </a:rPr>
              <a:t>0.1146</a:t>
            </a:r>
            <a:r>
              <a:rPr lang="en-US" sz="1500" b="1" kern="1200" dirty="0">
                <a:solidFill>
                  <a:srgbClr val="FFC000">
                    <a:lumMod val="50000"/>
                  </a:srgbClr>
                </a:solidFill>
                <a:latin typeface="Lato" panose="020F0502020204030203" pitchFamily="34" charset="0"/>
                <a:ea typeface="+mn-ea"/>
                <a:cs typeface="+mn-cs"/>
              </a:rPr>
              <a:t> which is benchmark for our Prediction model’s RMSLE. Our model’s RMSLE must be less than Null RMSLE.</a:t>
            </a:r>
          </a:p>
        </p:txBody>
      </p:sp>
      <p:pic>
        <p:nvPicPr>
          <p:cNvPr id="10" name="Picture 9">
            <a:extLst>
              <a:ext uri="{FF2B5EF4-FFF2-40B4-BE49-F238E27FC236}">
                <a16:creationId xmlns:a16="http://schemas.microsoft.com/office/drawing/2014/main" xmlns="" id="{EB5DB94D-A850-4BD1-ACA9-B1A24BE73FE9}"/>
              </a:ext>
            </a:extLst>
          </p:cNvPr>
          <p:cNvPicPr>
            <a:picLocks noChangeAspect="1"/>
          </p:cNvPicPr>
          <p:nvPr/>
        </p:nvPicPr>
        <p:blipFill>
          <a:blip r:embed="rId2"/>
          <a:stretch>
            <a:fillRect/>
          </a:stretch>
        </p:blipFill>
        <p:spPr>
          <a:xfrm>
            <a:off x="5745338" y="1966187"/>
            <a:ext cx="3398663" cy="2995433"/>
          </a:xfrm>
          <a:prstGeom prst="rect">
            <a:avLst/>
          </a:prstGeom>
        </p:spPr>
      </p:pic>
      <p:sp>
        <p:nvSpPr>
          <p:cNvPr id="12" name="Thought Bubble: Cloud 11">
            <a:extLst>
              <a:ext uri="{FF2B5EF4-FFF2-40B4-BE49-F238E27FC236}">
                <a16:creationId xmlns:a16="http://schemas.microsoft.com/office/drawing/2014/main" xmlns="" id="{A236EDDF-C0C3-44BC-B794-E78BAEB078BD}"/>
              </a:ext>
            </a:extLst>
          </p:cNvPr>
          <p:cNvSpPr/>
          <p:nvPr/>
        </p:nvSpPr>
        <p:spPr>
          <a:xfrm>
            <a:off x="1898980" y="606289"/>
            <a:ext cx="3129703" cy="2464904"/>
          </a:xfrm>
          <a:prstGeom prst="cloudCallout">
            <a:avLst>
              <a:gd name="adj1" fmla="val 90956"/>
              <a:gd name="adj2" fmla="val 72461"/>
            </a:avLst>
          </a:prstGeom>
        </p:spPr>
        <p:style>
          <a:lnRef idx="1">
            <a:schemeClr val="accent5"/>
          </a:lnRef>
          <a:fillRef idx="2">
            <a:schemeClr val="accent5"/>
          </a:fillRef>
          <a:effectRef idx="1">
            <a:schemeClr val="accent5"/>
          </a:effectRef>
          <a:fontRef idx="minor">
            <a:schemeClr val="dk1"/>
          </a:fontRef>
        </p:style>
        <p:txBody>
          <a:bodyPr lIns="68579" tIns="34289" rIns="68579" bIns="34289" rtlCol="0" anchor="ctr"/>
          <a:lstStyle/>
          <a:p>
            <a:pPr algn="ctr" defTabSz="685783">
              <a:buClrTx/>
            </a:pPr>
            <a:r>
              <a:rPr lang="en-US" sz="1500" b="1" kern="1200" dirty="0">
                <a:solidFill>
                  <a:prstClr val="black"/>
                </a:solidFill>
                <a:latin typeface="Ink Free" panose="03080402000500000000" pitchFamily="66" charset="0"/>
              </a:rPr>
              <a:t>Beat me if you can !! </a:t>
            </a:r>
          </a:p>
          <a:p>
            <a:pPr algn="ctr" defTabSz="685783">
              <a:buClrTx/>
            </a:pPr>
            <a:endParaRPr lang="en-US" kern="1200" dirty="0">
              <a:solidFill>
                <a:prstClr val="black"/>
              </a:solidFill>
            </a:endParaRPr>
          </a:p>
          <a:p>
            <a:pPr algn="ctr" defTabSz="685783">
              <a:buClrTx/>
            </a:pPr>
            <a:r>
              <a:rPr lang="en-US" sz="1500" b="1" kern="1200" dirty="0">
                <a:solidFill>
                  <a:srgbClr val="4472C4">
                    <a:lumMod val="50000"/>
                  </a:srgbClr>
                </a:solidFill>
                <a:effectLst>
                  <a:outerShdw blurRad="38100" dist="38100" dir="2700000" algn="tl">
                    <a:srgbClr val="000000">
                      <a:alpha val="43137"/>
                    </a:srgbClr>
                  </a:outerShdw>
                </a:effectLst>
              </a:rPr>
              <a:t>Null RMSLE : 0.1146</a:t>
            </a:r>
          </a:p>
        </p:txBody>
      </p:sp>
    </p:spTree>
    <p:extLst>
      <p:ext uri="{BB962C8B-B14F-4D97-AF65-F5344CB8AC3E}">
        <p14:creationId xmlns:p14="http://schemas.microsoft.com/office/powerpoint/2010/main" xmlns="" val="806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E5E9023-FF33-44CB-9AAE-7516E12A9D87}"/>
              </a:ext>
            </a:extLst>
          </p:cNvPr>
          <p:cNvSpPr txBox="1"/>
          <p:nvPr/>
        </p:nvSpPr>
        <p:spPr>
          <a:xfrm>
            <a:off x="0" y="32275"/>
            <a:ext cx="9144000" cy="438580"/>
          </a:xfrm>
          <a:prstGeom prst="rect">
            <a:avLst/>
          </a:prstGeom>
          <a:noFill/>
        </p:spPr>
        <p:txBody>
          <a:bodyPr wrap="square" lIns="68579" tIns="34289" rIns="68579" bIns="34289" rtlCol="0">
            <a:spAutoFit/>
          </a:bodyPr>
          <a:lstStyle/>
          <a:p>
            <a:pPr algn="ctr" defTabSz="685783">
              <a:buClrTx/>
            </a:pPr>
            <a:r>
              <a:rPr lang="en-US" sz="24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Evaluation Results</a:t>
            </a:r>
          </a:p>
        </p:txBody>
      </p:sp>
      <p:sp>
        <p:nvSpPr>
          <p:cNvPr id="10" name="TextBox 9">
            <a:extLst>
              <a:ext uri="{FF2B5EF4-FFF2-40B4-BE49-F238E27FC236}">
                <a16:creationId xmlns:a16="http://schemas.microsoft.com/office/drawing/2014/main" xmlns="" id="{04D1121D-8BA8-426A-9F55-EE75B3FB3AA9}"/>
              </a:ext>
            </a:extLst>
          </p:cNvPr>
          <p:cNvSpPr txBox="1"/>
          <p:nvPr/>
        </p:nvSpPr>
        <p:spPr>
          <a:xfrm>
            <a:off x="1547813" y="451821"/>
            <a:ext cx="6048375" cy="2215339"/>
          </a:xfrm>
          <a:prstGeom prst="rect">
            <a:avLst/>
          </a:prstGeom>
          <a:noFill/>
        </p:spPr>
        <p:txBody>
          <a:bodyPr wrap="square" lIns="68579" tIns="34289" rIns="68579" bIns="34289" rtlCol="0">
            <a:spAutoFit/>
          </a:bodyPr>
          <a:lstStyle/>
          <a:p>
            <a:pPr algn="ctr" defTabSz="685783">
              <a:lnSpc>
                <a:spcPct val="150000"/>
              </a:lnSpc>
              <a:buClrTx/>
            </a:pPr>
            <a:r>
              <a:rPr lang="en-US" sz="1500" b="1" kern="1200" dirty="0">
                <a:solidFill>
                  <a:srgbClr val="4472C4">
                    <a:lumMod val="75000"/>
                  </a:srgbClr>
                </a:solidFill>
                <a:latin typeface="Lato" panose="020F0502020204030203" pitchFamily="34" charset="0"/>
                <a:ea typeface="+mn-ea"/>
                <a:cs typeface="+mn-cs"/>
              </a:rPr>
              <a:t>Reference</a:t>
            </a:r>
          </a:p>
          <a:p>
            <a:pPr algn="ctr" defTabSz="685783">
              <a:lnSpc>
                <a:spcPct val="150000"/>
              </a:lnSpc>
              <a:buClrTx/>
            </a:pPr>
            <a:r>
              <a:rPr lang="en-US" sz="1500" b="1" kern="1200" dirty="0">
                <a:solidFill>
                  <a:srgbClr val="00B050"/>
                </a:solidFill>
                <a:latin typeface="Lato" panose="020F0502020204030203" pitchFamily="34" charset="0"/>
                <a:ea typeface="+mn-ea"/>
                <a:cs typeface="+mn-cs"/>
              </a:rPr>
              <a:t>R2-score:  </a:t>
            </a:r>
            <a:r>
              <a:rPr lang="en-US" sz="1500" b="1" kern="1200" dirty="0">
                <a:solidFill>
                  <a:srgbClr val="FFC000">
                    <a:lumMod val="50000"/>
                  </a:srgbClr>
                </a:solidFill>
                <a:latin typeface="Lato" panose="020F0502020204030203" pitchFamily="34" charset="0"/>
                <a:ea typeface="+mn-ea"/>
                <a:cs typeface="+mn-cs"/>
              </a:rPr>
              <a:t>Usually must be between </a:t>
            </a:r>
            <a:r>
              <a:rPr lang="en-US" sz="1500" b="1" kern="1200" dirty="0">
                <a:solidFill>
                  <a:srgbClr val="FF0000"/>
                </a:solidFill>
                <a:latin typeface="Lato" panose="020F0502020204030203" pitchFamily="34" charset="0"/>
                <a:ea typeface="+mn-ea"/>
                <a:cs typeface="+mn-cs"/>
              </a:rPr>
              <a:t>0 and 1</a:t>
            </a:r>
            <a:r>
              <a:rPr lang="en-US" sz="1500" b="1" kern="1200" dirty="0">
                <a:solidFill>
                  <a:srgbClr val="FFC000">
                    <a:lumMod val="50000"/>
                  </a:srgbClr>
                </a:solidFill>
                <a:latin typeface="Lato" panose="020F0502020204030203" pitchFamily="34" charset="0"/>
                <a:ea typeface="+mn-ea"/>
                <a:cs typeface="+mn-cs"/>
              </a:rPr>
              <a:t>, towards </a:t>
            </a:r>
            <a:r>
              <a:rPr lang="en-US" sz="1500" b="1" kern="1200" dirty="0">
                <a:solidFill>
                  <a:srgbClr val="FF0000"/>
                </a:solidFill>
                <a:latin typeface="Lato" panose="020F0502020204030203" pitchFamily="34" charset="0"/>
                <a:ea typeface="+mn-ea"/>
                <a:cs typeface="+mn-cs"/>
              </a:rPr>
              <a:t>1</a:t>
            </a:r>
            <a:r>
              <a:rPr lang="en-US" sz="1500" b="1" kern="1200" dirty="0">
                <a:solidFill>
                  <a:srgbClr val="FFC000">
                    <a:lumMod val="50000"/>
                  </a:srgbClr>
                </a:solidFill>
                <a:latin typeface="Lato" panose="020F0502020204030203" pitchFamily="34" charset="0"/>
                <a:ea typeface="+mn-ea"/>
                <a:cs typeface="+mn-cs"/>
              </a:rPr>
              <a:t> considered as good fit.</a:t>
            </a:r>
          </a:p>
          <a:p>
            <a:pPr algn="ctr" defTabSz="685783">
              <a:lnSpc>
                <a:spcPct val="150000"/>
              </a:lnSpc>
              <a:buClrTx/>
            </a:pPr>
            <a:endParaRPr lang="en-US" sz="1500" b="1" kern="1200" dirty="0">
              <a:solidFill>
                <a:srgbClr val="FFC000">
                  <a:lumMod val="50000"/>
                </a:srgbClr>
              </a:solidFill>
              <a:latin typeface="Lato" panose="020F0502020204030203" pitchFamily="34" charset="0"/>
              <a:ea typeface="+mn-ea"/>
              <a:cs typeface="+mn-cs"/>
            </a:endParaRPr>
          </a:p>
          <a:p>
            <a:pPr algn="ctr" defTabSz="685783">
              <a:lnSpc>
                <a:spcPct val="150000"/>
              </a:lnSpc>
              <a:buClrTx/>
            </a:pPr>
            <a:r>
              <a:rPr lang="en-US" sz="1500" b="1" kern="1200" dirty="0">
                <a:solidFill>
                  <a:srgbClr val="00B050"/>
                </a:solidFill>
                <a:latin typeface="Lato" panose="020F0502020204030203" pitchFamily="34" charset="0"/>
                <a:ea typeface="+mn-ea"/>
                <a:cs typeface="+mn-cs"/>
              </a:rPr>
              <a:t>RMSLE:</a:t>
            </a:r>
            <a:r>
              <a:rPr lang="en-US" sz="1500" b="1" kern="1200" dirty="0">
                <a:solidFill>
                  <a:srgbClr val="FFC000">
                    <a:lumMod val="50000"/>
                  </a:srgbClr>
                </a:solidFill>
                <a:latin typeface="Lato" panose="020F0502020204030203" pitchFamily="34" charset="0"/>
                <a:ea typeface="+mn-ea"/>
                <a:cs typeface="+mn-cs"/>
              </a:rPr>
              <a:t> [Value] </a:t>
            </a:r>
            <a:r>
              <a:rPr lang="en-US" sz="1500" b="1" kern="1200" dirty="0">
                <a:solidFill>
                  <a:srgbClr val="FF0000"/>
                </a:solidFill>
                <a:latin typeface="Lato" panose="020F0502020204030203" pitchFamily="34" charset="0"/>
                <a:ea typeface="+mn-ea"/>
                <a:cs typeface="+mn-cs"/>
              </a:rPr>
              <a:t>&lt;=</a:t>
            </a:r>
            <a:r>
              <a:rPr lang="en-US" sz="1500" b="1" kern="1200" dirty="0">
                <a:solidFill>
                  <a:srgbClr val="FFC000">
                    <a:lumMod val="50000"/>
                  </a:srgbClr>
                </a:solidFill>
                <a:latin typeface="Lato" panose="020F0502020204030203" pitchFamily="34" charset="0"/>
                <a:ea typeface="+mn-ea"/>
                <a:cs typeface="+mn-cs"/>
              </a:rPr>
              <a:t> </a:t>
            </a:r>
            <a:r>
              <a:rPr lang="en-US" sz="1500" b="1" kern="1200" dirty="0">
                <a:solidFill>
                  <a:prstClr val="black"/>
                </a:solidFill>
                <a:latin typeface="Lato" panose="020F0502020204030203" pitchFamily="34" charset="0"/>
                <a:ea typeface="+mn-ea"/>
                <a:cs typeface="+mn-cs"/>
              </a:rPr>
              <a:t>0.1146</a:t>
            </a:r>
            <a:r>
              <a:rPr lang="en-US" sz="1500" b="1" kern="1200" dirty="0">
                <a:solidFill>
                  <a:srgbClr val="FFC000">
                    <a:lumMod val="50000"/>
                  </a:srgbClr>
                </a:solidFill>
                <a:latin typeface="Lato" panose="020F0502020204030203" pitchFamily="34" charset="0"/>
                <a:ea typeface="+mn-ea"/>
                <a:cs typeface="+mn-cs"/>
              </a:rPr>
              <a:t> </a:t>
            </a:r>
            <a:r>
              <a:rPr lang="en-US" sz="1500" b="1" kern="1200" dirty="0">
                <a:solidFill>
                  <a:srgbClr val="4472C4">
                    <a:lumMod val="50000"/>
                  </a:srgbClr>
                </a:solidFill>
                <a:latin typeface="Lato" panose="020F0502020204030203" pitchFamily="34" charset="0"/>
                <a:ea typeface="+mn-ea"/>
                <a:cs typeface="+mn-cs"/>
              </a:rPr>
              <a:t>(Null RMSLE - A Benchmark to Achieve)</a:t>
            </a:r>
          </a:p>
        </p:txBody>
      </p:sp>
      <p:graphicFrame>
        <p:nvGraphicFramePr>
          <p:cNvPr id="8" name="Table 7">
            <a:extLst>
              <a:ext uri="{FF2B5EF4-FFF2-40B4-BE49-F238E27FC236}">
                <a16:creationId xmlns:a16="http://schemas.microsoft.com/office/drawing/2014/main" xmlns="" id="{42127B9F-068D-4F5B-A953-38472CAD3A3B}"/>
              </a:ext>
            </a:extLst>
          </p:cNvPr>
          <p:cNvGraphicFramePr>
            <a:graphicFrameLocks noGrp="1"/>
          </p:cNvGraphicFramePr>
          <p:nvPr>
            <p:extLst>
              <p:ext uri="{D42A27DB-BD31-4B8C-83A1-F6EECF244321}">
                <p14:modId xmlns:p14="http://schemas.microsoft.com/office/powerpoint/2010/main" xmlns="" val="1372290746"/>
              </p:ext>
            </p:extLst>
          </p:nvPr>
        </p:nvGraphicFramePr>
        <p:xfrm>
          <a:off x="0" y="2571752"/>
          <a:ext cx="9144000" cy="2626203"/>
        </p:xfrm>
        <a:graphic>
          <a:graphicData uri="http://schemas.openxmlformats.org/drawingml/2006/table">
            <a:tbl>
              <a:tblPr firstRow="1" bandRow="1"/>
              <a:tblGrid>
                <a:gridCol w="1524000">
                  <a:extLst>
                    <a:ext uri="{9D8B030D-6E8A-4147-A177-3AD203B41FA5}">
                      <a16:colId xmlns:a16="http://schemas.microsoft.com/office/drawing/2014/main" xmlns="" val="3820928213"/>
                    </a:ext>
                  </a:extLst>
                </a:gridCol>
                <a:gridCol w="1524000">
                  <a:extLst>
                    <a:ext uri="{9D8B030D-6E8A-4147-A177-3AD203B41FA5}">
                      <a16:colId xmlns:a16="http://schemas.microsoft.com/office/drawing/2014/main" xmlns="" val="3240401443"/>
                    </a:ext>
                  </a:extLst>
                </a:gridCol>
                <a:gridCol w="1524000">
                  <a:extLst>
                    <a:ext uri="{9D8B030D-6E8A-4147-A177-3AD203B41FA5}">
                      <a16:colId xmlns:a16="http://schemas.microsoft.com/office/drawing/2014/main" xmlns="" val="1659738232"/>
                    </a:ext>
                  </a:extLst>
                </a:gridCol>
                <a:gridCol w="1524000">
                  <a:extLst>
                    <a:ext uri="{9D8B030D-6E8A-4147-A177-3AD203B41FA5}">
                      <a16:colId xmlns:a16="http://schemas.microsoft.com/office/drawing/2014/main" xmlns="" val="2801942200"/>
                    </a:ext>
                  </a:extLst>
                </a:gridCol>
                <a:gridCol w="1524000">
                  <a:extLst>
                    <a:ext uri="{9D8B030D-6E8A-4147-A177-3AD203B41FA5}">
                      <a16:colId xmlns:a16="http://schemas.microsoft.com/office/drawing/2014/main" xmlns="" val="3610277104"/>
                    </a:ext>
                  </a:extLst>
                </a:gridCol>
                <a:gridCol w="1524000">
                  <a:extLst>
                    <a:ext uri="{9D8B030D-6E8A-4147-A177-3AD203B41FA5}">
                      <a16:colId xmlns:a16="http://schemas.microsoft.com/office/drawing/2014/main" xmlns="" val="572368172"/>
                    </a:ext>
                  </a:extLst>
                </a:gridCol>
              </a:tblGrid>
              <a:tr h="867566">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Algorithms</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Training Score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Validation Score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Cross Validation Score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R2-Score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lvl="1"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lvl="2"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lvl="3"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lvl="4"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lvl="5"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lvl="6"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lvl="7"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lvl="8"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lnSpc>
                          <a:spcPct val="200000"/>
                        </a:lnSpc>
                      </a:pPr>
                      <a:r>
                        <a:rPr lang="en-US" sz="1400" dirty="0">
                          <a:solidFill>
                            <a:schemeClr val="bg2"/>
                          </a:solidFill>
                          <a:latin typeface="Corbel" pitchFamily="34" charset="0"/>
                        </a:rPr>
                        <a:t>RMSLE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4038976349"/>
                  </a:ext>
                </a:extLst>
              </a:tr>
              <a:tr h="56806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a:solidFill>
                            <a:schemeClr val="bg1">
                              <a:lumMod val="50000"/>
                            </a:schemeClr>
                          </a:solidFill>
                        </a:rPr>
                        <a:t>Linear Regression</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0.4398</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0.4774</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0.3453</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-0.2864</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a:solidFill>
                            <a:srgbClr val="0070C0"/>
                          </a:solidFill>
                        </a:rPr>
                        <a:t>-</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xmlns="" val="1076669312"/>
                  </a:ext>
                </a:extLst>
              </a:tr>
              <a:tr h="56806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a:solidFill>
                            <a:schemeClr val="bg1">
                              <a:lumMod val="50000"/>
                            </a:schemeClr>
                          </a:solidFill>
                        </a:rPr>
                        <a:t>Decision Tree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0.9763</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0.9755</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0.9752</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0.9749</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rgbClr val="0070C0"/>
                          </a:solidFill>
                        </a:rPr>
                        <a:t>0.0241</a:t>
                      </a:r>
                      <a:endParaRPr lang="en-US" sz="1100" b="1" dirty="0">
                        <a:solidFill>
                          <a:srgbClr val="0070C0"/>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xmlns="" val="830327005"/>
                  </a:ext>
                </a:extLst>
              </a:tr>
              <a:tr h="568061">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a:solidFill>
                            <a:schemeClr val="bg1">
                              <a:lumMod val="50000"/>
                            </a:schemeClr>
                          </a:solidFill>
                        </a:rPr>
                        <a:t>Random Forest</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0.9802</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0.9795</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0.9790</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chemeClr val="bg1">
                              <a:lumMod val="50000"/>
                            </a:schemeClr>
                          </a:solidFill>
                        </a:rPr>
                        <a:t>0.9789</a:t>
                      </a:r>
                      <a:endParaRPr lang="en-US" sz="1100" b="1" dirty="0">
                        <a:solidFill>
                          <a:schemeClr val="bg1">
                            <a:lumMod val="50000"/>
                          </a:schemeClr>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tc>
                  <a: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lnSpc>
                          <a:spcPct val="200000"/>
                        </a:lnSpc>
                      </a:pPr>
                      <a:r>
                        <a:rPr lang="en-US" sz="1100" b="1" dirty="0" smtClean="0">
                          <a:solidFill>
                            <a:srgbClr val="0070C0"/>
                          </a:solidFill>
                        </a:rPr>
                        <a:t>0.0228</a:t>
                      </a:r>
                      <a:endParaRPr lang="en-US" sz="1100" b="1" dirty="0">
                        <a:solidFill>
                          <a:srgbClr val="0070C0"/>
                        </a:solidFill>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40000"/>
                      </a:sysClr>
                    </a:solidFill>
                  </a:tcPr>
                </a:tc>
                <a:extLst>
                  <a:ext uri="{0D108BD9-81ED-4DB2-BD59-A6C34878D82A}">
                    <a16:rowId xmlns:a16="http://schemas.microsoft.com/office/drawing/2014/main" xmlns="" val="4216839204"/>
                  </a:ext>
                </a:extLst>
              </a:tr>
            </a:tbl>
          </a:graphicData>
        </a:graphic>
      </p:graphicFrame>
    </p:spTree>
    <p:extLst>
      <p:ext uri="{BB962C8B-B14F-4D97-AF65-F5344CB8AC3E}">
        <p14:creationId xmlns:p14="http://schemas.microsoft.com/office/powerpoint/2010/main" xmlns="" val="2908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Rectangle 9">
            <a:extLst>
              <a:ext uri="{FF2B5EF4-FFF2-40B4-BE49-F238E27FC236}">
                <a16:creationId xmlns:a16="http://schemas.microsoft.com/office/drawing/2014/main" xmlns="" id="{71F38475-BAEA-4777-AC2E-337567AA8250}"/>
              </a:ext>
            </a:extLst>
          </p:cNvPr>
          <p:cNvSpPr/>
          <p:nvPr/>
        </p:nvSpPr>
        <p:spPr>
          <a:xfrm>
            <a:off x="371476" y="2883947"/>
            <a:ext cx="1037776" cy="633804"/>
          </a:xfrm>
          <a:prstGeom prst="wedgeRectCallout">
            <a:avLst>
              <a:gd name="adj1" fmla="val 114210"/>
              <a:gd name="adj2" fmla="val -107773"/>
            </a:avLst>
          </a:prstGeom>
        </p:spPr>
        <p:style>
          <a:lnRef idx="1">
            <a:schemeClr val="accent5"/>
          </a:lnRef>
          <a:fillRef idx="2">
            <a:schemeClr val="accent5"/>
          </a:fillRef>
          <a:effectRef idx="1">
            <a:schemeClr val="accent5"/>
          </a:effectRef>
          <a:fontRef idx="minor">
            <a:schemeClr val="dk1"/>
          </a:fontRef>
        </p:style>
        <p:txBody>
          <a:bodyPr lIns="68579" tIns="34289" rIns="68579" bIns="34289" rtlCol="0" anchor="ctr"/>
          <a:lstStyle/>
          <a:p>
            <a:pPr algn="ctr" defTabSz="685783">
              <a:buClrTx/>
            </a:pPr>
            <a:r>
              <a:rPr lang="en-US" b="1" kern="1200" dirty="0">
                <a:solidFill>
                  <a:prstClr val="black"/>
                </a:solidFill>
              </a:rPr>
              <a:t>Linear Regression</a:t>
            </a:r>
          </a:p>
        </p:txBody>
      </p:sp>
      <p:sp>
        <p:nvSpPr>
          <p:cNvPr id="11" name="Speech Bubble: Rectangle 10">
            <a:extLst>
              <a:ext uri="{FF2B5EF4-FFF2-40B4-BE49-F238E27FC236}">
                <a16:creationId xmlns:a16="http://schemas.microsoft.com/office/drawing/2014/main" xmlns="" id="{33CA8DBC-B319-48E3-B585-F99375F5B3CB}"/>
              </a:ext>
            </a:extLst>
          </p:cNvPr>
          <p:cNvSpPr/>
          <p:nvPr/>
        </p:nvSpPr>
        <p:spPr>
          <a:xfrm>
            <a:off x="2563886" y="2819378"/>
            <a:ext cx="940229" cy="568531"/>
          </a:xfrm>
          <a:prstGeom prst="wedgeRectCallout">
            <a:avLst>
              <a:gd name="adj1" fmla="val 196453"/>
              <a:gd name="adj2" fmla="val -123028"/>
            </a:avLst>
          </a:prstGeom>
        </p:spPr>
        <p:style>
          <a:lnRef idx="1">
            <a:schemeClr val="accent4"/>
          </a:lnRef>
          <a:fillRef idx="3">
            <a:schemeClr val="accent4"/>
          </a:fillRef>
          <a:effectRef idx="2">
            <a:schemeClr val="accent4"/>
          </a:effectRef>
          <a:fontRef idx="minor">
            <a:schemeClr val="lt1"/>
          </a:fontRef>
        </p:style>
        <p:txBody>
          <a:bodyPr lIns="68579" tIns="34289" rIns="68579" bIns="34289" rtlCol="0" anchor="ctr"/>
          <a:lstStyle/>
          <a:p>
            <a:pPr algn="ctr" defTabSz="685783">
              <a:buClrTx/>
            </a:pPr>
            <a:r>
              <a:rPr lang="en-US" b="1" kern="1200" dirty="0">
                <a:solidFill>
                  <a:prstClr val="black"/>
                </a:solidFill>
              </a:rPr>
              <a:t>Decision Tree</a:t>
            </a:r>
          </a:p>
        </p:txBody>
      </p:sp>
      <p:sp>
        <p:nvSpPr>
          <p:cNvPr id="12" name="Speech Bubble: Rectangle 11">
            <a:extLst>
              <a:ext uri="{FF2B5EF4-FFF2-40B4-BE49-F238E27FC236}">
                <a16:creationId xmlns:a16="http://schemas.microsoft.com/office/drawing/2014/main" xmlns="" id="{11B9CC70-3C0C-4703-9486-242F1315C2DB}"/>
              </a:ext>
            </a:extLst>
          </p:cNvPr>
          <p:cNvSpPr/>
          <p:nvPr/>
        </p:nvSpPr>
        <p:spPr>
          <a:xfrm>
            <a:off x="3359105" y="3739545"/>
            <a:ext cx="1019175" cy="561975"/>
          </a:xfrm>
          <a:prstGeom prst="wedgeRectCallout">
            <a:avLst>
              <a:gd name="adj1" fmla="val 85847"/>
              <a:gd name="adj2" fmla="val 29440"/>
            </a:avLst>
          </a:prstGeom>
        </p:spPr>
        <p:style>
          <a:lnRef idx="1">
            <a:schemeClr val="accent3"/>
          </a:lnRef>
          <a:fillRef idx="3">
            <a:schemeClr val="accent3"/>
          </a:fillRef>
          <a:effectRef idx="2">
            <a:schemeClr val="accent3"/>
          </a:effectRef>
          <a:fontRef idx="minor">
            <a:schemeClr val="lt1"/>
          </a:fontRef>
        </p:style>
        <p:txBody>
          <a:bodyPr lIns="68579" tIns="34289" rIns="68579" bIns="34289" rtlCol="0" anchor="ctr"/>
          <a:lstStyle/>
          <a:p>
            <a:pPr algn="ctr" defTabSz="685783">
              <a:buClrTx/>
            </a:pPr>
            <a:r>
              <a:rPr lang="en-US" b="1" kern="1200" dirty="0">
                <a:solidFill>
                  <a:prstClr val="black"/>
                </a:solidFill>
              </a:rPr>
              <a:t>Random Forest</a:t>
            </a:r>
          </a:p>
        </p:txBody>
      </p:sp>
      <p:sp>
        <p:nvSpPr>
          <p:cNvPr id="13" name="Rectangle: Single Corner Snipped 12">
            <a:extLst>
              <a:ext uri="{FF2B5EF4-FFF2-40B4-BE49-F238E27FC236}">
                <a16:creationId xmlns:a16="http://schemas.microsoft.com/office/drawing/2014/main" xmlns="" id="{5F1D270F-F787-4DEF-AF38-CA17B59821D2}"/>
              </a:ext>
            </a:extLst>
          </p:cNvPr>
          <p:cNvSpPr/>
          <p:nvPr/>
        </p:nvSpPr>
        <p:spPr>
          <a:xfrm>
            <a:off x="167753" y="3650202"/>
            <a:ext cx="2924175" cy="1428750"/>
          </a:xfrm>
          <a:prstGeom prst="snip1Rect">
            <a:avLst/>
          </a:prstGeom>
        </p:spPr>
        <p:style>
          <a:lnRef idx="3">
            <a:schemeClr val="lt1"/>
          </a:lnRef>
          <a:fillRef idx="1">
            <a:schemeClr val="accent2"/>
          </a:fillRef>
          <a:effectRef idx="1">
            <a:schemeClr val="accent2"/>
          </a:effectRef>
          <a:fontRef idx="minor">
            <a:schemeClr val="lt1"/>
          </a:fontRef>
        </p:style>
        <p:txBody>
          <a:bodyPr lIns="68579" tIns="34289" rIns="68579" bIns="34289" rtlCol="0" anchor="ctr"/>
          <a:lstStyle/>
          <a:p>
            <a:pPr algn="ctr" defTabSz="685783">
              <a:buClrTx/>
            </a:pPr>
            <a:r>
              <a:rPr lang="en-US" kern="1200" dirty="0">
                <a:solidFill>
                  <a:prstClr val="white"/>
                </a:solidFill>
              </a:rPr>
              <a:t>Visualizations show us How our model’s </a:t>
            </a:r>
            <a:r>
              <a:rPr lang="en-US" kern="1200" dirty="0">
                <a:solidFill>
                  <a:srgbClr val="FFFF00"/>
                </a:solidFill>
              </a:rPr>
              <a:t>Predictions</a:t>
            </a:r>
            <a:r>
              <a:rPr lang="en-US" kern="1200" dirty="0">
                <a:solidFill>
                  <a:prstClr val="white"/>
                </a:solidFill>
              </a:rPr>
              <a:t> are close to </a:t>
            </a:r>
            <a:r>
              <a:rPr lang="en-US" kern="1200" dirty="0">
                <a:solidFill>
                  <a:srgbClr val="FFFF00"/>
                </a:solidFill>
              </a:rPr>
              <a:t>Test</a:t>
            </a:r>
            <a:r>
              <a:rPr lang="en-US" kern="1200" dirty="0">
                <a:solidFill>
                  <a:prstClr val="white"/>
                </a:solidFill>
              </a:rPr>
              <a:t> Data. It is evident that Decision Tree and Random Forest are Performing well.</a:t>
            </a:r>
          </a:p>
        </p:txBody>
      </p:sp>
      <p:pic>
        <p:nvPicPr>
          <p:cNvPr id="1026" name="Picture 2"/>
          <p:cNvPicPr>
            <a:picLocks noChangeAspect="1" noChangeArrowheads="1"/>
          </p:cNvPicPr>
          <p:nvPr/>
        </p:nvPicPr>
        <p:blipFill>
          <a:blip r:embed="rId2"/>
          <a:srcRect/>
          <a:stretch>
            <a:fillRect/>
          </a:stretch>
        </p:blipFill>
        <p:spPr bwMode="auto">
          <a:xfrm>
            <a:off x="4836522" y="0"/>
            <a:ext cx="3924706" cy="25092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80344" y="2649538"/>
            <a:ext cx="4008475" cy="2493962"/>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86490" y="0"/>
            <a:ext cx="4157920" cy="2530549"/>
          </a:xfrm>
          <a:prstGeom prst="rect">
            <a:avLst/>
          </a:prstGeom>
          <a:noFill/>
          <a:ln w="9525">
            <a:noFill/>
            <a:miter lim="800000"/>
            <a:headEnd/>
            <a:tailEnd/>
          </a:ln>
          <a:effectLst/>
        </p:spPr>
      </p:pic>
    </p:spTree>
    <p:extLst>
      <p:ext uri="{BB962C8B-B14F-4D97-AF65-F5344CB8AC3E}">
        <p14:creationId xmlns:p14="http://schemas.microsoft.com/office/powerpoint/2010/main" xmlns="" val="197612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8B29CF3-BD61-468A-91E9-F26BE5B90EA9}"/>
              </a:ext>
            </a:extLst>
          </p:cNvPr>
          <p:cNvSpPr txBox="1"/>
          <p:nvPr/>
        </p:nvSpPr>
        <p:spPr>
          <a:xfrm>
            <a:off x="3500073" y="1"/>
            <a:ext cx="2244843" cy="561690"/>
          </a:xfrm>
          <a:prstGeom prst="rect">
            <a:avLst/>
          </a:prstGeom>
          <a:noFill/>
        </p:spPr>
        <p:txBody>
          <a:bodyPr wrap="none" lIns="68579" tIns="34289" rIns="68579" bIns="34289" rtlCol="0">
            <a:spAutoFit/>
          </a:bodyPr>
          <a:lstStyle/>
          <a:p>
            <a:pPr defTabSz="685783">
              <a:buClrTx/>
            </a:pPr>
            <a:r>
              <a:rPr lang="en-US" sz="3200" b="1" kern="1200" dirty="0" smtClean="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Approach</a:t>
            </a:r>
            <a:r>
              <a:rPr lang="en-US" sz="3200" b="1" kern="1200" dirty="0">
                <a:solidFill>
                  <a:prstClr val="black"/>
                </a:solidFill>
                <a:effectLst>
                  <a:outerShdw blurRad="38100" dist="38100" dir="2700000" algn="tl">
                    <a:srgbClr val="000000">
                      <a:alpha val="43137"/>
                    </a:srgbClr>
                  </a:outerShdw>
                </a:effectLst>
                <a:latin typeface="Comic Sans MS" panose="030F0702030302020204" pitchFamily="66" charset="0"/>
                <a:ea typeface="+mn-ea"/>
                <a:cs typeface="+mn-cs"/>
              </a:rPr>
              <a:t>…</a:t>
            </a:r>
          </a:p>
        </p:txBody>
      </p:sp>
      <p:sp>
        <p:nvSpPr>
          <p:cNvPr id="3" name="TextBox 2">
            <a:extLst>
              <a:ext uri="{FF2B5EF4-FFF2-40B4-BE49-F238E27FC236}">
                <a16:creationId xmlns="" xmlns:a16="http://schemas.microsoft.com/office/drawing/2014/main" id="{4A99ADB8-071A-4561-BF38-EDD2B0173F7D}"/>
              </a:ext>
            </a:extLst>
          </p:cNvPr>
          <p:cNvSpPr txBox="1"/>
          <p:nvPr/>
        </p:nvSpPr>
        <p:spPr>
          <a:xfrm>
            <a:off x="0" y="346250"/>
            <a:ext cx="9144000" cy="4925705"/>
          </a:xfrm>
          <a:prstGeom prst="rect">
            <a:avLst/>
          </a:prstGeom>
          <a:noFill/>
        </p:spPr>
        <p:txBody>
          <a:bodyPr wrap="square" lIns="68579" tIns="34289" rIns="68579" bIns="34289" rtlCol="0">
            <a:spAutoFit/>
          </a:bodyPr>
          <a:lstStyle/>
          <a:p>
            <a:pPr marL="257168" indent="-257168" defTabSz="685783">
              <a:lnSpc>
                <a:spcPct val="200000"/>
              </a:lnSpc>
              <a:buClrTx/>
              <a:buFont typeface="Wingdings" pitchFamily="2" charset="2"/>
              <a:buChar char="v"/>
            </a:pPr>
            <a:r>
              <a:rPr lang="en-US" sz="2000" b="1" kern="1200" dirty="0" smtClean="0">
                <a:solidFill>
                  <a:schemeClr val="accent3">
                    <a:lumMod val="50000"/>
                  </a:schemeClr>
                </a:solidFill>
                <a:latin typeface="Sitka Display" panose="02000505000000020004" pitchFamily="2" charset="0"/>
                <a:ea typeface="+mn-ea"/>
                <a:cs typeface="+mn-cs"/>
              </a:rPr>
              <a:t>The </a:t>
            </a:r>
            <a:r>
              <a:rPr lang="en-US" sz="2000" b="1" kern="1200" dirty="0" smtClean="0">
                <a:solidFill>
                  <a:schemeClr val="accent3">
                    <a:lumMod val="50000"/>
                  </a:schemeClr>
                </a:solidFill>
                <a:latin typeface="Sitka Display" panose="02000505000000020004" pitchFamily="2" charset="0"/>
                <a:ea typeface="+mn-ea"/>
                <a:cs typeface="+mn-cs"/>
              </a:rPr>
              <a:t>approach </a:t>
            </a:r>
            <a:r>
              <a:rPr lang="en-US" sz="2000" b="1" kern="1200" dirty="0">
                <a:solidFill>
                  <a:schemeClr val="accent3">
                    <a:lumMod val="50000"/>
                  </a:schemeClr>
                </a:solidFill>
                <a:latin typeface="Sitka Display" panose="02000505000000020004" pitchFamily="2" charset="0"/>
                <a:ea typeface="+mn-ea"/>
                <a:cs typeface="+mn-cs"/>
              </a:rPr>
              <a:t>we could go with </a:t>
            </a:r>
            <a:r>
              <a:rPr lang="en-US" sz="2000" b="1" kern="1200" dirty="0" smtClean="0">
                <a:solidFill>
                  <a:schemeClr val="accent3">
                    <a:lumMod val="50000"/>
                  </a:schemeClr>
                </a:solidFill>
                <a:latin typeface="Sitka Display" panose="02000505000000020004" pitchFamily="2" charset="0"/>
                <a:ea typeface="+mn-ea"/>
                <a:cs typeface="+mn-cs"/>
              </a:rPr>
              <a:t>, </a:t>
            </a:r>
            <a:r>
              <a:rPr lang="en-US" sz="2000" b="1" kern="1200" dirty="0">
                <a:solidFill>
                  <a:schemeClr val="accent3">
                    <a:lumMod val="50000"/>
                  </a:schemeClr>
                </a:solidFill>
                <a:latin typeface="Sitka Display" panose="02000505000000020004" pitchFamily="2" charset="0"/>
                <a:ea typeface="+mn-ea"/>
                <a:cs typeface="+mn-cs"/>
              </a:rPr>
              <a:t>just Standard Scaling Dataset and applying our Algorithms.</a:t>
            </a:r>
          </a:p>
          <a:p>
            <a:pPr marL="257168" indent="-257168" defTabSz="685783">
              <a:lnSpc>
                <a:spcPct val="150000"/>
              </a:lnSpc>
              <a:buClrTx/>
              <a:buFont typeface="Wingdings" pitchFamily="2" charset="2"/>
              <a:buChar char="v"/>
            </a:pPr>
            <a:r>
              <a:rPr lang="en-US" sz="2000" b="1" kern="1200" dirty="0">
                <a:solidFill>
                  <a:schemeClr val="accent3">
                    <a:lumMod val="50000"/>
                  </a:schemeClr>
                </a:solidFill>
                <a:latin typeface="Sitka Display" panose="02000505000000020004" pitchFamily="2" charset="0"/>
                <a:ea typeface="+mn-ea"/>
                <a:cs typeface="+mn-cs"/>
              </a:rPr>
              <a:t>The approach can give us better idea of what works better for us.</a:t>
            </a:r>
          </a:p>
          <a:p>
            <a:pPr marL="257168" indent="-257168" defTabSz="685783">
              <a:lnSpc>
                <a:spcPct val="200000"/>
              </a:lnSpc>
              <a:buClrTx/>
              <a:buFont typeface="Wingdings" pitchFamily="2" charset="2"/>
              <a:buChar char="v"/>
            </a:pPr>
            <a:r>
              <a:rPr lang="en-US" sz="2000" b="1" kern="1200" dirty="0">
                <a:solidFill>
                  <a:schemeClr val="accent3">
                    <a:lumMod val="50000"/>
                  </a:schemeClr>
                </a:solidFill>
                <a:latin typeface="Sitka Display" panose="02000505000000020004" pitchFamily="2" charset="0"/>
                <a:ea typeface="+mn-ea"/>
                <a:cs typeface="+mn-cs"/>
              </a:rPr>
              <a:t>This approach might take great amount of computational resources and time, it will be good if we can run this on Google’s </a:t>
            </a:r>
            <a:r>
              <a:rPr lang="en-US" sz="2000" b="1" kern="1200" dirty="0" err="1" smtClean="0">
                <a:solidFill>
                  <a:schemeClr val="accent3">
                    <a:lumMod val="50000"/>
                  </a:schemeClr>
                </a:solidFill>
                <a:latin typeface="Sitka Display" panose="02000505000000020004" pitchFamily="2" charset="0"/>
                <a:ea typeface="+mn-ea"/>
                <a:cs typeface="+mn-cs"/>
              </a:rPr>
              <a:t>Collab</a:t>
            </a:r>
            <a:r>
              <a:rPr lang="en-US" sz="2000" b="1" kern="1200" dirty="0" smtClean="0">
                <a:solidFill>
                  <a:schemeClr val="accent3">
                    <a:lumMod val="50000"/>
                  </a:schemeClr>
                </a:solidFill>
                <a:latin typeface="Sitka Display" panose="02000505000000020004" pitchFamily="2" charset="0"/>
                <a:ea typeface="+mn-ea"/>
                <a:cs typeface="+mn-cs"/>
              </a:rPr>
              <a:t>, </a:t>
            </a:r>
            <a:r>
              <a:rPr lang="en-US" sz="2000" b="1" kern="1200" dirty="0">
                <a:solidFill>
                  <a:schemeClr val="accent3">
                    <a:lumMod val="50000"/>
                  </a:schemeClr>
                </a:solidFill>
                <a:latin typeface="Sitka Display" panose="02000505000000020004" pitchFamily="2" charset="0"/>
                <a:ea typeface="+mn-ea"/>
                <a:cs typeface="+mn-cs"/>
              </a:rPr>
              <a:t>that will eliminate huge computational stress on our system as the program will be running on Cloud. </a:t>
            </a:r>
            <a:endParaRPr lang="en-US" sz="2000" b="1" kern="1200" dirty="0" smtClean="0">
              <a:solidFill>
                <a:schemeClr val="accent3">
                  <a:lumMod val="50000"/>
                </a:schemeClr>
              </a:solidFill>
              <a:latin typeface="Sitka Display" panose="02000505000000020004" pitchFamily="2" charset="0"/>
              <a:ea typeface="+mn-ea"/>
              <a:cs typeface="+mn-cs"/>
            </a:endParaRPr>
          </a:p>
          <a:p>
            <a:pPr marL="257168" indent="-257168" defTabSz="685783">
              <a:lnSpc>
                <a:spcPct val="200000"/>
              </a:lnSpc>
              <a:buClrTx/>
              <a:buFont typeface="Wingdings" pitchFamily="2" charset="2"/>
              <a:buChar char="v"/>
            </a:pPr>
            <a:r>
              <a:rPr lang="en-US" sz="2000" b="1" kern="1200" dirty="0" smtClean="0">
                <a:solidFill>
                  <a:schemeClr val="accent3">
                    <a:lumMod val="50000"/>
                  </a:schemeClr>
                </a:solidFill>
                <a:latin typeface="Sitka Display" panose="02000505000000020004" pitchFamily="2" charset="0"/>
              </a:rPr>
              <a:t>Apply Standard Scaling on the Dataset to Normalize the values.</a:t>
            </a:r>
          </a:p>
          <a:p>
            <a:pPr marL="257168" indent="-257168" defTabSz="685783">
              <a:lnSpc>
                <a:spcPct val="200000"/>
              </a:lnSpc>
              <a:buClrTx/>
              <a:buFont typeface="Arial" panose="020B0604020202020204" pitchFamily="34" charset="0"/>
              <a:buChar char="•"/>
            </a:pPr>
            <a:endParaRPr lang="en-US" sz="2100" b="1" kern="1200" dirty="0">
              <a:solidFill>
                <a:schemeClr val="accent3">
                  <a:lumMod val="50000"/>
                </a:schemeClr>
              </a:solidFill>
              <a:latin typeface="Sitka Display" panose="02000505000000020004" pitchFamily="2" charset="0"/>
              <a:ea typeface="+mn-ea"/>
              <a:cs typeface="+mn-cs"/>
            </a:endParaRPr>
          </a:p>
        </p:txBody>
      </p:sp>
    </p:spTree>
    <p:extLst>
      <p:ext uri="{BB962C8B-B14F-4D97-AF65-F5344CB8AC3E}">
        <p14:creationId xmlns="" xmlns:p14="http://schemas.microsoft.com/office/powerpoint/2010/main" val="220600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pPr algn="ctr"/>
            <a:r>
              <a:rPr lang="en-IN" sz="2800" b="1" dirty="0" smtClean="0">
                <a:solidFill>
                  <a:srgbClr val="C00000"/>
                </a:solidFill>
              </a:rPr>
              <a:t>Conclusions</a:t>
            </a:r>
            <a:endParaRPr lang="en-US" sz="2800" b="1" dirty="0">
              <a:solidFill>
                <a:srgbClr val="C00000"/>
              </a:solidFill>
            </a:endParaRPr>
          </a:p>
        </p:txBody>
      </p:sp>
      <p:sp>
        <p:nvSpPr>
          <p:cNvPr id="3" name="TextBox 2"/>
          <p:cNvSpPr txBox="1"/>
          <p:nvPr/>
        </p:nvSpPr>
        <p:spPr>
          <a:xfrm>
            <a:off x="0" y="478466"/>
            <a:ext cx="9144000" cy="4524315"/>
          </a:xfrm>
          <a:prstGeom prst="rect">
            <a:avLst/>
          </a:prstGeom>
          <a:noFill/>
        </p:spPr>
        <p:txBody>
          <a:bodyPr wrap="square" rtlCol="0">
            <a:spAutoFit/>
          </a:bodyPr>
          <a:lstStyle/>
          <a:p>
            <a:pPr>
              <a:lnSpc>
                <a:spcPct val="150000"/>
              </a:lnSpc>
              <a:buFont typeface="Wingdings" pitchFamily="2" charset="2"/>
              <a:buChar char="v"/>
            </a:pPr>
            <a:r>
              <a:rPr lang="en-US" sz="1600" dirty="0" smtClean="0"/>
              <a:t>The most of the trips was taken by single passenger.</a:t>
            </a:r>
            <a:endParaRPr lang="en-IN" sz="1600" dirty="0" smtClean="0"/>
          </a:p>
          <a:p>
            <a:pPr>
              <a:lnSpc>
                <a:spcPct val="150000"/>
              </a:lnSpc>
              <a:buFont typeface="Wingdings" pitchFamily="2" charset="2"/>
              <a:buChar char="v"/>
            </a:pPr>
            <a:r>
              <a:rPr lang="en-US" sz="1600" dirty="0" smtClean="0"/>
              <a:t>There are 2 vendors seems to have almost equal market share. But Vendor  number 2 is      evidently more famous among the population.</a:t>
            </a:r>
            <a:endParaRPr lang="en-IN" sz="1600" dirty="0" smtClean="0"/>
          </a:p>
          <a:p>
            <a:pPr>
              <a:lnSpc>
                <a:spcPct val="150000"/>
              </a:lnSpc>
              <a:buFont typeface="Wingdings" pitchFamily="2" charset="2"/>
              <a:buChar char="v"/>
            </a:pPr>
            <a:r>
              <a:rPr lang="en-US" sz="1600" dirty="0" smtClean="0"/>
              <a:t>The most of the rides are completed between 1-10 </a:t>
            </a:r>
            <a:r>
              <a:rPr lang="en-US" sz="1600" dirty="0" err="1" smtClean="0"/>
              <a:t>Kms</a:t>
            </a:r>
            <a:r>
              <a:rPr lang="en-US" sz="1600" dirty="0" smtClean="0"/>
              <a:t> with some of the rides with distances between 10-30 </a:t>
            </a:r>
            <a:r>
              <a:rPr lang="en-US" sz="1600" dirty="0" err="1" smtClean="0"/>
              <a:t>kms</a:t>
            </a:r>
            <a:r>
              <a:rPr lang="en-US" sz="1600" dirty="0" smtClean="0"/>
              <a:t>.</a:t>
            </a:r>
          </a:p>
          <a:p>
            <a:pPr>
              <a:lnSpc>
                <a:spcPct val="150000"/>
              </a:lnSpc>
              <a:buFont typeface="Wingdings" pitchFamily="2" charset="2"/>
              <a:buChar char="v"/>
            </a:pPr>
            <a:r>
              <a:rPr lang="en-US" sz="1600" dirty="0" smtClean="0"/>
              <a:t>The most of the trips took 0 - 30 </a:t>
            </a:r>
            <a:r>
              <a:rPr lang="en-US" sz="1600" dirty="0" err="1" smtClean="0"/>
              <a:t>mins</a:t>
            </a:r>
            <a:r>
              <a:rPr lang="en-US" sz="1600" dirty="0" smtClean="0"/>
              <a:t> to complete i.e. approx 1800 </a:t>
            </a:r>
            <a:r>
              <a:rPr lang="en-US" sz="1600" dirty="0" err="1" smtClean="0"/>
              <a:t>secs</a:t>
            </a:r>
            <a:r>
              <a:rPr lang="en-US" sz="1600" dirty="0" smtClean="0"/>
              <a:t>. </a:t>
            </a:r>
          </a:p>
          <a:p>
            <a:pPr>
              <a:lnSpc>
                <a:spcPct val="150000"/>
              </a:lnSpc>
              <a:buFont typeface="Wingdings" pitchFamily="2" charset="2"/>
              <a:buChar char="v"/>
            </a:pPr>
            <a:r>
              <a:rPr lang="en-IN" sz="1600" dirty="0" smtClean="0"/>
              <a:t>The </a:t>
            </a:r>
            <a:r>
              <a:rPr lang="en-US" sz="1600" dirty="0" smtClean="0"/>
              <a:t>most of the trips were done at a speed range of 10-20 </a:t>
            </a:r>
            <a:r>
              <a:rPr lang="en-US" sz="1600" dirty="0" err="1" smtClean="0"/>
              <a:t>km/H</a:t>
            </a:r>
            <a:r>
              <a:rPr lang="en-US" sz="1600" dirty="0" smtClean="0"/>
              <a:t>.</a:t>
            </a:r>
          </a:p>
          <a:p>
            <a:pPr>
              <a:lnSpc>
                <a:spcPct val="150000"/>
              </a:lnSpc>
              <a:buFont typeface="Wingdings" pitchFamily="2" charset="2"/>
              <a:buChar char="v"/>
            </a:pPr>
            <a:r>
              <a:rPr lang="en-IN" sz="1600" dirty="0" smtClean="0"/>
              <a:t>In store and forward flag indicate 99.45% trip record was </a:t>
            </a:r>
            <a:r>
              <a:rPr lang="en-IN" sz="1600" dirty="0" smtClean="0"/>
              <a:t>in </a:t>
            </a:r>
            <a:r>
              <a:rPr lang="en-IN" sz="1600" dirty="0" smtClean="0"/>
              <a:t>a vehicle memory before the vendor because vehicle did not connected to the server and 0.55% not stored forward trips.</a:t>
            </a:r>
          </a:p>
          <a:p>
            <a:pPr>
              <a:lnSpc>
                <a:spcPct val="150000"/>
              </a:lnSpc>
              <a:buFont typeface="Wingdings" pitchFamily="2" charset="2"/>
              <a:buChar char="v"/>
            </a:pPr>
            <a:r>
              <a:rPr lang="en-IN" sz="1600" dirty="0" smtClean="0"/>
              <a:t>T</a:t>
            </a:r>
            <a:r>
              <a:rPr lang="en-US" sz="1600" dirty="0" err="1" smtClean="0"/>
              <a:t>axi</a:t>
            </a:r>
            <a:r>
              <a:rPr lang="en-US" sz="1600" dirty="0" smtClean="0"/>
              <a:t> pickups which starts increasing from 6AM in the morning and then declines from late evening i.e. around 8 PM.</a:t>
            </a:r>
            <a:r>
              <a:rPr lang="en-IN" sz="1600" dirty="0" smtClean="0"/>
              <a:t> </a:t>
            </a:r>
          </a:p>
          <a:p>
            <a:pPr>
              <a:lnSpc>
                <a:spcPct val="150000"/>
              </a:lnSpc>
              <a:buFont typeface="Wingdings" pitchFamily="2" charset="2"/>
              <a:buChar char="v"/>
            </a:pPr>
            <a:r>
              <a:rPr lang="en-US" sz="1600" dirty="0" smtClean="0">
                <a:latin typeface="+mj-lt"/>
                <a:cs typeface="Times New Roman" pitchFamily="18" charset="0"/>
              </a:rPr>
              <a:t>Average trip duration is lowest at 6 AM when there is minimal traffic on the roads</a:t>
            </a:r>
            <a:r>
              <a:rPr lang="en-US" sz="1600" dirty="0" smtClean="0">
                <a:latin typeface="+mj-lt"/>
                <a:cs typeface="Times New Roman" pitchFamily="18" charset="0"/>
              </a:rPr>
              <a:t>.</a:t>
            </a:r>
            <a:endParaRPr lang="en-IN" sz="1600" dirty="0" smtClean="0">
              <a:latin typeface="+mj-lt"/>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56415"/>
            <a:ext cx="9144000" cy="2862322"/>
          </a:xfrm>
          <a:prstGeom prst="rect">
            <a:avLst/>
          </a:prstGeom>
          <a:noFill/>
        </p:spPr>
        <p:txBody>
          <a:bodyPr wrap="square" rtlCol="0">
            <a:spAutoFit/>
          </a:bodyPr>
          <a:lstStyle/>
          <a:p>
            <a:pPr>
              <a:lnSpc>
                <a:spcPct val="150000"/>
              </a:lnSpc>
              <a:buFont typeface="Wingdings" pitchFamily="2" charset="2"/>
              <a:buChar char="v"/>
            </a:pPr>
            <a:r>
              <a:rPr lang="en-US" sz="1600" dirty="0" smtClean="0">
                <a:latin typeface="+mj-lt"/>
                <a:cs typeface="Times New Roman" pitchFamily="18" charset="0"/>
              </a:rPr>
              <a:t>Average </a:t>
            </a:r>
            <a:r>
              <a:rPr lang="en-US" sz="1600" dirty="0" smtClean="0">
                <a:latin typeface="+mj-lt"/>
                <a:cs typeface="Times New Roman" pitchFamily="18" charset="0"/>
              </a:rPr>
              <a:t>trip duration is generally highest around 3 PM during the busy streets</a:t>
            </a:r>
            <a:r>
              <a:rPr lang="en-US" sz="1600" dirty="0" smtClean="0">
                <a:latin typeface="+mj-lt"/>
                <a:cs typeface="Times New Roman" pitchFamily="18" charset="0"/>
              </a:rPr>
              <a:t>.</a:t>
            </a:r>
            <a:endParaRPr lang="en-US" sz="1600" dirty="0" smtClean="0">
              <a:latin typeface="+mj-lt"/>
              <a:cs typeface="Times New Roman" pitchFamily="18" charset="0"/>
            </a:endParaRPr>
          </a:p>
          <a:p>
            <a:pPr>
              <a:lnSpc>
                <a:spcPct val="150000"/>
              </a:lnSpc>
              <a:buFont typeface="Wingdings" pitchFamily="2" charset="2"/>
              <a:buChar char="v"/>
            </a:pPr>
            <a:r>
              <a:rPr lang="en-IN" sz="1600" dirty="0" smtClean="0">
                <a:latin typeface="+mj-lt"/>
                <a:cs typeface="Times New Roman" pitchFamily="18" charset="0"/>
              </a:rPr>
              <a:t> Distance per month </a:t>
            </a:r>
            <a:r>
              <a:rPr lang="en-US" sz="1600" dirty="0" smtClean="0">
                <a:latin typeface="+mj-lt"/>
                <a:cs typeface="Times New Roman" pitchFamily="18" charset="0"/>
              </a:rPr>
              <a:t>varying mostly around 3.5 km/h with 5th month being the highest in the average distance and 2nd month being the lowest.</a:t>
            </a:r>
          </a:p>
          <a:p>
            <a:pPr>
              <a:lnSpc>
                <a:spcPct val="150000"/>
              </a:lnSpc>
              <a:buFont typeface="Wingdings" pitchFamily="2" charset="2"/>
              <a:buChar char="v"/>
            </a:pPr>
            <a:r>
              <a:rPr lang="en-IN" sz="1600" dirty="0" smtClean="0">
                <a:latin typeface="+mj-lt"/>
                <a:cs typeface="Times New Roman" pitchFamily="18" charset="0"/>
              </a:rPr>
              <a:t> We use 3 algorithm for machine learning model training but </a:t>
            </a:r>
            <a:r>
              <a:rPr lang="en-US" sz="1600" dirty="0" smtClean="0">
                <a:latin typeface="+mj-lt"/>
                <a:cs typeface="Times New Roman" pitchFamily="18" charset="0"/>
              </a:rPr>
              <a:t>Linear Regression </a:t>
            </a:r>
            <a:r>
              <a:rPr lang="en-US" sz="1600" dirty="0" smtClean="0">
                <a:latin typeface="+mj-lt"/>
                <a:cs typeface="Times New Roman" pitchFamily="18" charset="0"/>
              </a:rPr>
              <a:t>not</a:t>
            </a:r>
            <a:r>
              <a:rPr lang="en-US" sz="1600" dirty="0" smtClean="0">
                <a:latin typeface="+mj-lt"/>
                <a:cs typeface="Times New Roman" pitchFamily="18" charset="0"/>
              </a:rPr>
              <a:t> </a:t>
            </a:r>
            <a:r>
              <a:rPr lang="en-US" sz="1600" dirty="0" smtClean="0">
                <a:latin typeface="+mj-lt"/>
                <a:cs typeface="Times New Roman" pitchFamily="18" charset="0"/>
              </a:rPr>
              <a:t>performing good as compare to Decision Tree and Random Forest algorithm</a:t>
            </a:r>
            <a:r>
              <a:rPr lang="en-US" sz="1600" dirty="0" smtClean="0">
                <a:latin typeface="+mj-lt"/>
                <a:cs typeface="Times New Roman" pitchFamily="18" charset="0"/>
              </a:rPr>
              <a:t>.</a:t>
            </a:r>
            <a:endParaRPr lang="en-US" sz="1600" dirty="0" smtClean="0">
              <a:latin typeface="+mj-lt"/>
              <a:cs typeface="Times New Roman" pitchFamily="18" charset="0"/>
            </a:endParaRPr>
          </a:p>
          <a:p>
            <a:pPr>
              <a:lnSpc>
                <a:spcPct val="150000"/>
              </a:lnSpc>
              <a:buFont typeface="Wingdings" pitchFamily="2" charset="2"/>
              <a:buChar char="v"/>
            </a:pPr>
            <a:r>
              <a:rPr lang="en-US" sz="1600" dirty="0" smtClean="0">
                <a:latin typeface="+mj-lt"/>
                <a:cs typeface="Times New Roman" pitchFamily="18" charset="0"/>
              </a:rPr>
              <a:t>Decision Tree model and Random Forest model are good performers.</a:t>
            </a:r>
          </a:p>
          <a:p>
            <a:pPr>
              <a:buFont typeface="Wingdings" pitchFamily="2" charset="2"/>
              <a:buChar char="v"/>
            </a:pPr>
            <a:endParaRPr lang="en-IN" sz="1800" dirty="0" smtClean="0"/>
          </a:p>
          <a:p>
            <a:pPr>
              <a:buFont typeface="Wingdings" pitchFamily="2" charset="2"/>
              <a:buChar char="v"/>
            </a:pPr>
            <a:endParaRPr lang="en-US" sz="1800" dirty="0"/>
          </a:p>
        </p:txBody>
      </p:sp>
      <p:sp>
        <p:nvSpPr>
          <p:cNvPr id="5" name="Rectangle 4"/>
          <p:cNvSpPr/>
          <p:nvPr/>
        </p:nvSpPr>
        <p:spPr>
          <a:xfrm>
            <a:off x="0" y="131862"/>
            <a:ext cx="9144000" cy="584775"/>
          </a:xfrm>
          <a:prstGeom prst="rect">
            <a:avLst/>
          </a:prstGeom>
        </p:spPr>
        <p:txBody>
          <a:bodyPr wrap="square">
            <a:spAutoFit/>
          </a:bodyPr>
          <a:lstStyle/>
          <a:p>
            <a:pPr algn="ctr"/>
            <a:r>
              <a:rPr lang="en-IN" sz="3200" b="1" dirty="0" smtClean="0">
                <a:solidFill>
                  <a:srgbClr val="C00000"/>
                </a:solidFill>
              </a:rPr>
              <a:t>Conclusions</a:t>
            </a:r>
            <a:endParaRPr lang="en-US" sz="3200" b="1" dirty="0">
              <a:solidFill>
                <a:srgbClr val="C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25911"/>
            <a:ext cx="9143999" cy="584775"/>
          </a:xfrm>
          <a:prstGeom prst="rect">
            <a:avLst/>
          </a:prstGeom>
          <a:noFill/>
        </p:spPr>
        <p:txBody>
          <a:bodyPr wrap="square" lIns="91424" tIns="45712" rIns="91424" bIns="45712" rtlCol="0">
            <a:spAutoFit/>
          </a:bodyPr>
          <a:lstStyle/>
          <a:p>
            <a:pPr algn="ctr"/>
            <a:r>
              <a:rPr lang="en-US" sz="3200" b="1" spc="-15" dirty="0" smtClean="0">
                <a:solidFill>
                  <a:srgbClr val="CC0000"/>
                </a:solidFill>
                <a:latin typeface="Verdana"/>
                <a:ea typeface="+mj-ea"/>
              </a:rPr>
              <a:t>Introduction</a:t>
            </a:r>
            <a:endParaRPr lang="en-US" dirty="0"/>
          </a:p>
        </p:txBody>
      </p:sp>
      <p:sp>
        <p:nvSpPr>
          <p:cNvPr id="4" name="TextBox 3"/>
          <p:cNvSpPr txBox="1"/>
          <p:nvPr/>
        </p:nvSpPr>
        <p:spPr>
          <a:xfrm>
            <a:off x="8" y="935924"/>
            <a:ext cx="8982635" cy="2523752"/>
          </a:xfrm>
          <a:prstGeom prst="rect">
            <a:avLst/>
          </a:prstGeom>
          <a:noFill/>
        </p:spPr>
        <p:txBody>
          <a:bodyPr wrap="square" lIns="91424" tIns="45712" rIns="91424" bIns="45712" rtlCol="0">
            <a:spAutoFit/>
          </a:bodyPr>
          <a:lstStyle/>
          <a:p>
            <a:pPr algn="just"/>
            <a:r>
              <a:rPr lang="en-US" sz="1600" dirty="0" smtClean="0"/>
              <a:t>The dataset is based on the 2016 NYC Yellow Cab trip record data made available in Big Query on Google Cloud Platform. The data was originally published by the NYC Taxi and Limousine Commission (TLC). The data was sampled and cleaned for the purposes of this project. Based on individual trip attributes, you should predict the duration of each trip in the test set. NYC Taxi Data.csv - the training set (contains 1458644 trip records).</a:t>
            </a:r>
          </a:p>
          <a:p>
            <a:pPr algn="just"/>
            <a:endParaRPr lang="en-IN" sz="1600" dirty="0" smtClean="0"/>
          </a:p>
          <a:p>
            <a:pPr algn="just"/>
            <a:endParaRPr lang="en-IN" sz="1600" dirty="0" smtClean="0"/>
          </a:p>
          <a:p>
            <a:pPr algn="just"/>
            <a:endParaRPr lang="en-IN" sz="1600" dirty="0" smtClean="0"/>
          </a:p>
          <a:p>
            <a:r>
              <a:rPr lang="en-US" sz="1600" b="1" dirty="0" smtClean="0">
                <a:solidFill>
                  <a:schemeClr val="accent1">
                    <a:lumMod val="50000"/>
                  </a:schemeClr>
                </a:solidFill>
                <a:latin typeface="Arial" panose="020B0604020202020204" pitchFamily="34" charset="0"/>
                <a:cs typeface="Arial" panose="020B0604020202020204" pitchFamily="34" charset="0"/>
              </a:rPr>
              <a:t> </a:t>
            </a:r>
            <a:endParaRPr lang="en-US" sz="1600" dirty="0" smtClean="0"/>
          </a:p>
          <a:p>
            <a:endParaRPr lang="en-US" dirty="0"/>
          </a:p>
        </p:txBody>
      </p:sp>
      <p:sp>
        <p:nvSpPr>
          <p:cNvPr id="5" name="TextBox 4"/>
          <p:cNvSpPr txBox="1"/>
          <p:nvPr/>
        </p:nvSpPr>
        <p:spPr>
          <a:xfrm>
            <a:off x="172129" y="2323650"/>
            <a:ext cx="8799757" cy="800203"/>
          </a:xfrm>
          <a:prstGeom prst="rect">
            <a:avLst/>
          </a:prstGeom>
          <a:noFill/>
        </p:spPr>
        <p:txBody>
          <a:bodyPr wrap="square" lIns="91424" tIns="45712" rIns="91424" bIns="45712" rtlCol="0">
            <a:spAutoFit/>
          </a:bodyPr>
          <a:lstStyle/>
          <a:p>
            <a:pPr algn="just"/>
            <a:r>
              <a:rPr lang="en-US" sz="1800" b="1" dirty="0" smtClean="0">
                <a:solidFill>
                  <a:schemeClr val="tx1"/>
                </a:solidFill>
                <a:latin typeface="Palatino Linotype" panose="02040502050505030304" pitchFamily="18" charset="0"/>
                <a:cs typeface="Segoe UI" panose="020B0502040204020203" pitchFamily="34" charset="0"/>
              </a:rPr>
              <a:t>Business </a:t>
            </a:r>
            <a:r>
              <a:rPr lang="en-US" sz="1800" b="1" dirty="0" smtClean="0">
                <a:solidFill>
                  <a:schemeClr val="tx1"/>
                </a:solidFill>
                <a:latin typeface="Palatino Linotype" panose="02040502050505030304" pitchFamily="18" charset="0"/>
                <a:cs typeface="Segoe UI" panose="020B0502040204020203" pitchFamily="34" charset="0"/>
              </a:rPr>
              <a:t>Objective/ </a:t>
            </a:r>
            <a:r>
              <a:rPr lang="en-US" sz="1800" b="1" dirty="0" err="1" smtClean="0">
                <a:solidFill>
                  <a:schemeClr val="tx1"/>
                </a:solidFill>
                <a:latin typeface="Palatino Linotype" panose="02040502050505030304" pitchFamily="18" charset="0"/>
                <a:cs typeface="Segoe UI" panose="020B0502040204020203" pitchFamily="34" charset="0"/>
              </a:rPr>
              <a:t>Probleam</a:t>
            </a:r>
            <a:r>
              <a:rPr lang="en-US" sz="1800" b="1" dirty="0" smtClean="0">
                <a:solidFill>
                  <a:schemeClr val="tx1"/>
                </a:solidFill>
                <a:latin typeface="Palatino Linotype" panose="02040502050505030304" pitchFamily="18" charset="0"/>
                <a:cs typeface="Segoe UI" panose="020B0502040204020203" pitchFamily="34" charset="0"/>
              </a:rPr>
              <a:t> statement</a:t>
            </a:r>
            <a:endParaRPr lang="en-US" sz="1800" dirty="0" smtClean="0">
              <a:solidFill>
                <a:schemeClr val="tx1"/>
              </a:solidFill>
              <a:latin typeface="Palatino Linotype" panose="02040502050505030304" pitchFamily="18" charset="0"/>
              <a:cs typeface="Segoe UI" panose="020B0502040204020203" pitchFamily="34" charset="0"/>
            </a:endParaRPr>
          </a:p>
          <a:p>
            <a:pPr>
              <a:buFont typeface="Wingdings" pitchFamily="2" charset="2"/>
              <a:buChar char="Ø"/>
            </a:pPr>
            <a:r>
              <a:rPr lang="en-US" dirty="0" smtClean="0">
                <a:solidFill>
                  <a:schemeClr val="accent5">
                    <a:lumMod val="75000"/>
                  </a:schemeClr>
                </a:solidFill>
                <a:latin typeface="Ebrima" panose="02000000000000000000" pitchFamily="2" charset="0"/>
                <a:ea typeface="Ebrima" panose="02000000000000000000" pitchFamily="2" charset="0"/>
                <a:cs typeface="Ebrima" panose="02000000000000000000" pitchFamily="2" charset="0"/>
              </a:rPr>
              <a:t> Build a model that predicts the total trip  duration of taxi trips in New York City.</a:t>
            </a:r>
          </a:p>
          <a:p>
            <a:endParaRPr lang="en-US" dirty="0"/>
          </a:p>
        </p:txBody>
      </p:sp>
      <p:sp>
        <p:nvSpPr>
          <p:cNvPr id="6" name="TextBox 5"/>
          <p:cNvSpPr txBox="1"/>
          <p:nvPr/>
        </p:nvSpPr>
        <p:spPr>
          <a:xfrm>
            <a:off x="161368" y="3345633"/>
            <a:ext cx="8692178" cy="1292645"/>
          </a:xfrm>
          <a:prstGeom prst="rect">
            <a:avLst/>
          </a:prstGeom>
          <a:noFill/>
        </p:spPr>
        <p:txBody>
          <a:bodyPr wrap="square" lIns="91424" tIns="45712" rIns="91424" bIns="45712" rtlCol="0">
            <a:spAutoFit/>
          </a:bodyPr>
          <a:lstStyle/>
          <a:p>
            <a:r>
              <a:rPr lang="en-US" sz="1600" b="1" dirty="0" smtClean="0">
                <a:solidFill>
                  <a:schemeClr val="accent1">
                    <a:lumMod val="50000"/>
                  </a:schemeClr>
                </a:solidFill>
                <a:latin typeface="Arial" panose="020B0604020202020204" pitchFamily="34" charset="0"/>
                <a:cs typeface="Arial" panose="020B0604020202020204" pitchFamily="34" charset="0"/>
              </a:rPr>
              <a:t>In this project, you are required to do</a:t>
            </a:r>
            <a:endParaRPr lang="en-US" sz="1600" dirty="0" smtClean="0">
              <a:solidFill>
                <a:schemeClr val="accent1">
                  <a:lumMod val="50000"/>
                </a:schemeClr>
              </a:solidFill>
              <a:latin typeface="Arial" panose="020B0604020202020204" pitchFamily="34" charset="0"/>
              <a:cs typeface="Arial" panose="020B0604020202020204" pitchFamily="34" charset="0"/>
            </a:endParaRPr>
          </a:p>
          <a:p>
            <a:pPr lvl="1">
              <a:buFont typeface="+mj-lt"/>
              <a:buAutoNum type="arabicPeriod"/>
            </a:pPr>
            <a:r>
              <a:rPr lang="en-US" sz="1600" dirty="0" smtClean="0">
                <a:solidFill>
                  <a:schemeClr val="accent1">
                    <a:lumMod val="50000"/>
                  </a:schemeClr>
                </a:solidFill>
                <a:latin typeface="Arial" panose="020B0604020202020204" pitchFamily="34" charset="0"/>
                <a:cs typeface="Arial" panose="020B0604020202020204" pitchFamily="34" charset="0"/>
              </a:rPr>
              <a:t>Exploratory Data Analysis</a:t>
            </a:r>
          </a:p>
          <a:p>
            <a:pPr lvl="1">
              <a:buFont typeface="+mj-lt"/>
              <a:buAutoNum type="arabicPeriod"/>
            </a:pPr>
            <a:r>
              <a:rPr lang="en-US" sz="1600" dirty="0" smtClean="0">
                <a:solidFill>
                  <a:schemeClr val="accent1">
                    <a:lumMod val="50000"/>
                  </a:schemeClr>
                </a:solidFill>
                <a:latin typeface="Arial" panose="020B0604020202020204" pitchFamily="34" charset="0"/>
                <a:cs typeface="Arial" panose="020B0604020202020204" pitchFamily="34" charset="0"/>
              </a:rPr>
              <a:t>Understanding different Trips do daily in taxi. </a:t>
            </a:r>
          </a:p>
          <a:p>
            <a:pPr lvl="1">
              <a:buFont typeface="+mj-lt"/>
              <a:buAutoNum type="arabicPeriod"/>
            </a:pPr>
            <a:r>
              <a:rPr lang="en-IN" sz="1600" dirty="0" smtClean="0">
                <a:solidFill>
                  <a:schemeClr val="accent1">
                    <a:lumMod val="50000"/>
                  </a:schemeClr>
                </a:solidFill>
                <a:latin typeface="Arial" panose="020B0604020202020204" pitchFamily="34" charset="0"/>
                <a:cs typeface="Arial" panose="020B0604020202020204" pitchFamily="34" charset="0"/>
              </a:rPr>
              <a:t> Apply  Machine Learning algorithm and check which is better.</a:t>
            </a:r>
            <a:endParaRPr lang="en-US" sz="1600" dirty="0" smtClean="0">
              <a:solidFill>
                <a:schemeClr val="accent1">
                  <a:lumMod val="50000"/>
                </a:schemeClr>
              </a:solidFill>
              <a:latin typeface="Arial" panose="020B0604020202020204" pitchFamily="34" charset="0"/>
              <a:cs typeface="Arial" panose="020B0604020202020204" pitchFamily="34" charset="0"/>
            </a:endParaRPr>
          </a:p>
          <a:p>
            <a:endParaRPr lang="en-US" dirty="0"/>
          </a:p>
        </p:txBody>
      </p:sp>
      <p:pic>
        <p:nvPicPr>
          <p:cNvPr id="34817" name="Picture 1" descr="C:\Users\Rushabh\Downloads\download.jpg"/>
          <p:cNvPicPr>
            <a:picLocks noChangeAspect="1" noChangeArrowheads="1"/>
          </p:cNvPicPr>
          <p:nvPr/>
        </p:nvPicPr>
        <p:blipFill>
          <a:blip r:embed="rId2"/>
          <a:srcRect/>
          <a:stretch>
            <a:fillRect/>
          </a:stretch>
        </p:blipFill>
        <p:spPr bwMode="auto">
          <a:xfrm>
            <a:off x="6794914" y="2983113"/>
            <a:ext cx="2266950" cy="2009775"/>
          </a:xfrm>
          <a:prstGeom prst="rect">
            <a:avLst/>
          </a:prstGeom>
          <a:noFill/>
        </p:spPr>
      </p:pic>
    </p:spTree>
  </p:cSld>
  <p:clrMapOvr>
    <a:masterClrMapping/>
  </p:clrMapOvr>
  <p:transition>
    <p:pull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Rushabh\Downloads\0314_thank_you_with_smiley_Slide01.jpg"/>
          <p:cNvPicPr>
            <a:picLocks noChangeAspect="1" noChangeArrowheads="1"/>
          </p:cNvPicPr>
          <p:nvPr/>
        </p:nvPicPr>
        <p:blipFill>
          <a:blip r:embed="rId2"/>
          <a:srcRect/>
          <a:stretch>
            <a:fillRect/>
          </a:stretch>
        </p:blipFill>
        <p:spPr bwMode="auto">
          <a:xfrm>
            <a:off x="0" y="630620"/>
            <a:ext cx="9144000" cy="4477407"/>
          </a:xfrm>
          <a:prstGeom prst="rect">
            <a:avLst/>
          </a:prstGeom>
          <a:noFill/>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9856"/>
            <a:ext cx="9144000" cy="584759"/>
          </a:xfrm>
          <a:prstGeom prst="rect">
            <a:avLst/>
          </a:prstGeom>
          <a:noFill/>
        </p:spPr>
        <p:txBody>
          <a:bodyPr wrap="square" lIns="91424" tIns="45712" rIns="91424" bIns="45712" rtlCol="0">
            <a:spAutoFit/>
          </a:bodyPr>
          <a:lstStyle/>
          <a:p>
            <a:pPr algn="ctr"/>
            <a:r>
              <a:rPr lang="en-US" sz="3200" b="1" spc="-10" dirty="0" smtClean="0">
                <a:solidFill>
                  <a:srgbClr val="CC0000"/>
                </a:solidFill>
                <a:latin typeface="Verdana"/>
                <a:ea typeface="+mj-ea"/>
              </a:rPr>
              <a:t>Data</a:t>
            </a:r>
            <a:r>
              <a:rPr lang="en-US" sz="3200" b="1" spc="-50" dirty="0" smtClean="0">
                <a:solidFill>
                  <a:srgbClr val="CC0000"/>
                </a:solidFill>
                <a:latin typeface="Verdana"/>
                <a:ea typeface="+mj-ea"/>
              </a:rPr>
              <a:t> </a:t>
            </a:r>
            <a:r>
              <a:rPr lang="en-US" sz="3200" b="1" spc="-10" dirty="0" smtClean="0">
                <a:solidFill>
                  <a:srgbClr val="CC0000"/>
                </a:solidFill>
                <a:latin typeface="Verdana"/>
                <a:ea typeface="+mj-ea"/>
              </a:rPr>
              <a:t>Description</a:t>
            </a:r>
            <a:endParaRPr lang="en-US" dirty="0"/>
          </a:p>
        </p:txBody>
      </p:sp>
      <p:sp>
        <p:nvSpPr>
          <p:cNvPr id="4" name="TextBox 3"/>
          <p:cNvSpPr txBox="1"/>
          <p:nvPr/>
        </p:nvSpPr>
        <p:spPr>
          <a:xfrm>
            <a:off x="193644" y="926966"/>
            <a:ext cx="8799755" cy="4216523"/>
          </a:xfrm>
          <a:prstGeom prst="rect">
            <a:avLst/>
          </a:prstGeom>
          <a:noFill/>
        </p:spPr>
        <p:txBody>
          <a:bodyPr wrap="square" lIns="91424" tIns="45712" rIns="91424" bIns="45712" rtlCol="0">
            <a:spAutoFit/>
          </a:bodyPr>
          <a:lstStyle/>
          <a:p>
            <a:pPr>
              <a:buFont typeface="Wingdings" pitchFamily="2" charset="2"/>
              <a:buChar char="Ø"/>
            </a:pPr>
            <a:r>
              <a:rPr lang="en-US" sz="1600" dirty="0" smtClean="0"/>
              <a:t> </a:t>
            </a:r>
            <a:r>
              <a:rPr lang="en-US" sz="1800" b="1" dirty="0" smtClean="0">
                <a:solidFill>
                  <a:schemeClr val="bg1">
                    <a:lumMod val="75000"/>
                  </a:schemeClr>
                </a:solidFill>
              </a:rPr>
              <a:t>Id</a:t>
            </a:r>
            <a:r>
              <a:rPr lang="en-US" sz="1600" dirty="0" smtClean="0"/>
              <a:t> - </a:t>
            </a:r>
            <a:r>
              <a:rPr lang="en-US" sz="1800" dirty="0" smtClean="0"/>
              <a:t>A unique identifier for each trip.</a:t>
            </a:r>
          </a:p>
          <a:p>
            <a:pPr>
              <a:buFont typeface="Wingdings" pitchFamily="2" charset="2"/>
              <a:buChar char="Ø"/>
            </a:pPr>
            <a:r>
              <a:rPr lang="en-US" sz="1800" dirty="0" smtClean="0"/>
              <a:t> </a:t>
            </a:r>
            <a:r>
              <a:rPr lang="en-US" sz="1800" b="1" dirty="0" err="1" smtClean="0">
                <a:solidFill>
                  <a:schemeClr val="bg1">
                    <a:lumMod val="75000"/>
                  </a:schemeClr>
                </a:solidFill>
              </a:rPr>
              <a:t>vendor_id</a:t>
            </a:r>
            <a:r>
              <a:rPr lang="en-US" sz="1800" dirty="0" smtClean="0"/>
              <a:t> - a code indicating the provider associated with the trip record.</a:t>
            </a:r>
          </a:p>
          <a:p>
            <a:pPr>
              <a:buFont typeface="Wingdings" pitchFamily="2" charset="2"/>
              <a:buChar char="Ø"/>
            </a:pPr>
            <a:r>
              <a:rPr lang="en-US" sz="1800" dirty="0" smtClean="0"/>
              <a:t> </a:t>
            </a:r>
            <a:r>
              <a:rPr lang="en-US" sz="1800" b="1" dirty="0" err="1" smtClean="0">
                <a:solidFill>
                  <a:schemeClr val="bg1">
                    <a:lumMod val="75000"/>
                  </a:schemeClr>
                </a:solidFill>
              </a:rPr>
              <a:t>pickup_datetime</a:t>
            </a:r>
            <a:r>
              <a:rPr lang="en-US" sz="1800" dirty="0" smtClean="0"/>
              <a:t> - date and time when the meter was engaged.</a:t>
            </a:r>
          </a:p>
          <a:p>
            <a:pPr>
              <a:buFont typeface="Wingdings" pitchFamily="2" charset="2"/>
              <a:buChar char="Ø"/>
            </a:pPr>
            <a:r>
              <a:rPr lang="en-US" sz="1800" dirty="0" smtClean="0"/>
              <a:t> </a:t>
            </a:r>
            <a:r>
              <a:rPr lang="en-US" sz="1800" b="1" dirty="0" err="1" smtClean="0">
                <a:solidFill>
                  <a:schemeClr val="bg1">
                    <a:lumMod val="75000"/>
                  </a:schemeClr>
                </a:solidFill>
              </a:rPr>
              <a:t>dropoff_datetime</a:t>
            </a:r>
            <a:r>
              <a:rPr lang="en-US" sz="1800" dirty="0" smtClean="0"/>
              <a:t> - date and time when the meter was disengaged.</a:t>
            </a:r>
          </a:p>
          <a:p>
            <a:pPr>
              <a:buFont typeface="Wingdings" pitchFamily="2" charset="2"/>
              <a:buChar char="Ø"/>
            </a:pPr>
            <a:r>
              <a:rPr lang="en-US" sz="1800" dirty="0" smtClean="0"/>
              <a:t> </a:t>
            </a:r>
            <a:r>
              <a:rPr lang="en-US" sz="1800" b="1" dirty="0" err="1" smtClean="0">
                <a:solidFill>
                  <a:schemeClr val="bg1">
                    <a:lumMod val="75000"/>
                  </a:schemeClr>
                </a:solidFill>
              </a:rPr>
              <a:t>passenger_count</a:t>
            </a:r>
            <a:r>
              <a:rPr lang="en-US" sz="1800" dirty="0" smtClean="0"/>
              <a:t> - the number of passengers in the vehicle (driver entered value).</a:t>
            </a:r>
          </a:p>
          <a:p>
            <a:pPr>
              <a:buFont typeface="Wingdings" pitchFamily="2" charset="2"/>
              <a:buChar char="Ø"/>
            </a:pPr>
            <a:r>
              <a:rPr lang="en-US" sz="1800" dirty="0" smtClean="0"/>
              <a:t> </a:t>
            </a:r>
            <a:r>
              <a:rPr lang="en-US" sz="1800" b="1" dirty="0" err="1" smtClean="0">
                <a:solidFill>
                  <a:schemeClr val="bg1">
                    <a:lumMod val="75000"/>
                  </a:schemeClr>
                </a:solidFill>
              </a:rPr>
              <a:t>pickup_longitude</a:t>
            </a:r>
            <a:r>
              <a:rPr lang="en-US" sz="1800" dirty="0" smtClean="0"/>
              <a:t> - the longitude where the meter was engaged.</a:t>
            </a:r>
          </a:p>
          <a:p>
            <a:pPr>
              <a:buFont typeface="Wingdings" pitchFamily="2" charset="2"/>
              <a:buChar char="Ø"/>
            </a:pPr>
            <a:r>
              <a:rPr lang="en-US" sz="1800" dirty="0" smtClean="0"/>
              <a:t> </a:t>
            </a:r>
            <a:r>
              <a:rPr lang="en-US" sz="1800" b="1" dirty="0" err="1" smtClean="0">
                <a:solidFill>
                  <a:schemeClr val="bg1">
                    <a:lumMod val="75000"/>
                  </a:schemeClr>
                </a:solidFill>
              </a:rPr>
              <a:t>pickup_latitude</a:t>
            </a:r>
            <a:r>
              <a:rPr lang="en-US" sz="1800" dirty="0" smtClean="0"/>
              <a:t> - the latitude where the meter was engaged.</a:t>
            </a:r>
          </a:p>
          <a:p>
            <a:pPr>
              <a:buFont typeface="Wingdings" pitchFamily="2" charset="2"/>
              <a:buChar char="Ø"/>
            </a:pPr>
            <a:r>
              <a:rPr lang="en-US" sz="1800" dirty="0" smtClean="0"/>
              <a:t> </a:t>
            </a:r>
            <a:r>
              <a:rPr lang="en-US" sz="1800" b="1" dirty="0" err="1" smtClean="0">
                <a:solidFill>
                  <a:schemeClr val="bg1">
                    <a:lumMod val="75000"/>
                  </a:schemeClr>
                </a:solidFill>
              </a:rPr>
              <a:t>dropoff_longitude</a:t>
            </a:r>
            <a:r>
              <a:rPr lang="en-US" sz="1800" dirty="0" smtClean="0"/>
              <a:t> - the longitude where the meter was disengaged.</a:t>
            </a:r>
          </a:p>
          <a:p>
            <a:pPr>
              <a:buFont typeface="Wingdings" pitchFamily="2" charset="2"/>
              <a:buChar char="Ø"/>
            </a:pPr>
            <a:r>
              <a:rPr lang="en-US" sz="1800" dirty="0" smtClean="0"/>
              <a:t> </a:t>
            </a:r>
            <a:r>
              <a:rPr lang="en-US" sz="1800" b="1" dirty="0" err="1" smtClean="0">
                <a:solidFill>
                  <a:schemeClr val="bg1">
                    <a:lumMod val="75000"/>
                  </a:schemeClr>
                </a:solidFill>
              </a:rPr>
              <a:t>dropoff_latitude</a:t>
            </a:r>
            <a:r>
              <a:rPr lang="en-US" sz="1800" dirty="0" smtClean="0"/>
              <a:t> - the latitude where the meter was disengaged.</a:t>
            </a:r>
          </a:p>
          <a:p>
            <a:pPr>
              <a:buFont typeface="Wingdings" pitchFamily="2" charset="2"/>
              <a:buChar char="Ø"/>
            </a:pPr>
            <a:r>
              <a:rPr lang="en-US" sz="1800" dirty="0" smtClean="0"/>
              <a:t> </a:t>
            </a:r>
            <a:r>
              <a:rPr lang="en-US" sz="1800" b="1" dirty="0" err="1" smtClean="0">
                <a:solidFill>
                  <a:schemeClr val="bg1">
                    <a:lumMod val="75000"/>
                  </a:schemeClr>
                </a:solidFill>
              </a:rPr>
              <a:t>store_and_fwd_flag</a:t>
            </a:r>
            <a:r>
              <a:rPr lang="en-US" sz="1800" dirty="0" smtClean="0"/>
              <a:t> - This flag indicates whether the trip record was held in vehicle memory          before sending to the vendor because the vehicle did not have a connection to the server -      Y=store and forward; N=not a store and forward trip.</a:t>
            </a:r>
          </a:p>
          <a:p>
            <a:pPr>
              <a:buFont typeface="Wingdings" pitchFamily="2" charset="2"/>
              <a:buChar char="Ø"/>
            </a:pPr>
            <a:r>
              <a:rPr lang="en-US" sz="1800" dirty="0" smtClean="0"/>
              <a:t> </a:t>
            </a:r>
            <a:r>
              <a:rPr lang="en-US" sz="1800" b="1" dirty="0" err="1" smtClean="0">
                <a:solidFill>
                  <a:schemeClr val="bg1">
                    <a:lumMod val="75000"/>
                  </a:schemeClr>
                </a:solidFill>
              </a:rPr>
              <a:t>trip_duration</a:t>
            </a:r>
            <a:r>
              <a:rPr lang="en-US" sz="1800" dirty="0" smtClean="0"/>
              <a:t> - duration of the trip in seconds.</a:t>
            </a:r>
          </a:p>
          <a:p>
            <a:pPr>
              <a:buFont typeface="Wingdings" pitchFamily="2" charset="2"/>
              <a:buChar char="Ø"/>
            </a:pPr>
            <a:endParaRPr lang="en-US" sz="1600" dirty="0"/>
          </a:p>
        </p:txBody>
      </p:sp>
    </p:spTree>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33FA1CC-1F0C-4619-8D51-F6E8F27B41B5}"/>
              </a:ext>
            </a:extLst>
          </p:cNvPr>
          <p:cNvSpPr txBox="1"/>
          <p:nvPr/>
        </p:nvSpPr>
        <p:spPr>
          <a:xfrm>
            <a:off x="2171189" y="0"/>
            <a:ext cx="4801635" cy="623248"/>
          </a:xfrm>
          <a:prstGeom prst="rect">
            <a:avLst/>
          </a:prstGeom>
          <a:noFill/>
        </p:spPr>
        <p:txBody>
          <a:bodyPr wrap="none" lIns="68568" tIns="34289" rIns="68568" bIns="34289" rtlCol="0">
            <a:spAutoFit/>
          </a:bodyPr>
          <a:lstStyle/>
          <a:p>
            <a:pPr algn="ctr" defTabSz="685664">
              <a:buClrTx/>
            </a:pPr>
            <a:r>
              <a:rPr lang="en-US" sz="3600" b="1" kern="1200" dirty="0">
                <a:solidFill>
                  <a:srgbClr val="4472C4"/>
                </a:solidFill>
                <a:effectLst>
                  <a:outerShdw blurRad="38100" dist="38100" dir="2700000" algn="tl">
                    <a:srgbClr val="000000">
                      <a:alpha val="43137"/>
                    </a:srgbClr>
                  </a:outerShdw>
                </a:effectLst>
                <a:latin typeface="Bahnschrift SemiBold SemiConden" panose="020B0502040204020203" pitchFamily="34" charset="0"/>
                <a:ea typeface="+mn-ea"/>
                <a:cs typeface="Segoe UI" panose="020B0502040204020203" pitchFamily="34" charset="0"/>
              </a:rPr>
              <a:t>Data Preparation and EDA</a:t>
            </a:r>
          </a:p>
        </p:txBody>
      </p:sp>
      <p:sp>
        <p:nvSpPr>
          <p:cNvPr id="3" name="Rectangle 2">
            <a:extLst>
              <a:ext uri="{FF2B5EF4-FFF2-40B4-BE49-F238E27FC236}">
                <a16:creationId xmlns:a16="http://schemas.microsoft.com/office/drawing/2014/main" xmlns="" id="{7F95FADA-4F5A-428B-AECA-5062D3D29707}"/>
              </a:ext>
            </a:extLst>
          </p:cNvPr>
          <p:cNvSpPr/>
          <p:nvPr/>
        </p:nvSpPr>
        <p:spPr>
          <a:xfrm>
            <a:off x="0" y="657551"/>
            <a:ext cx="9144000" cy="415496"/>
          </a:xfrm>
          <a:prstGeom prst="rect">
            <a:avLst/>
          </a:prstGeom>
        </p:spPr>
        <p:txBody>
          <a:bodyPr wrap="square" lIns="68568" tIns="34289" rIns="68568" bIns="34289">
            <a:spAutoFit/>
          </a:bodyPr>
          <a:lstStyle/>
          <a:p>
            <a:pPr marL="342830" indent="-342830" defTabSz="685664">
              <a:lnSpc>
                <a:spcPct val="150000"/>
              </a:lnSpc>
              <a:buClrTx/>
              <a:buFont typeface="Arial" panose="020B0604020202020204" pitchFamily="34" charset="0"/>
              <a:buChar char="•"/>
            </a:pPr>
            <a:r>
              <a:rPr lang="en-US" sz="1500" b="1" kern="1200" dirty="0">
                <a:solidFill>
                  <a:prstClr val="black"/>
                </a:solidFill>
                <a:effectLst>
                  <a:outerShdw blurRad="38100" dist="38100" dir="2700000" algn="tl">
                    <a:srgbClr val="000000">
                      <a:alpha val="43137"/>
                    </a:srgbClr>
                  </a:outerShdw>
                </a:effectLst>
                <a:latin typeface="Consolas" panose="020B0609020204030204" pitchFamily="49" charset="0"/>
                <a:ea typeface="+mn-ea"/>
                <a:cs typeface="+mn-cs"/>
              </a:rPr>
              <a:t>First, begin with setting our path and importing required packages.</a:t>
            </a:r>
          </a:p>
        </p:txBody>
      </p:sp>
      <p:sp>
        <p:nvSpPr>
          <p:cNvPr id="6" name="Rectangle 5">
            <a:extLst>
              <a:ext uri="{FF2B5EF4-FFF2-40B4-BE49-F238E27FC236}">
                <a16:creationId xmlns:a16="http://schemas.microsoft.com/office/drawing/2014/main" xmlns="" id="{D0FDFF21-ABB9-46D4-8438-56B28A7B4BFF}"/>
              </a:ext>
            </a:extLst>
          </p:cNvPr>
          <p:cNvSpPr/>
          <p:nvPr/>
        </p:nvSpPr>
        <p:spPr>
          <a:xfrm>
            <a:off x="0" y="2105603"/>
            <a:ext cx="9144000" cy="415496"/>
          </a:xfrm>
          <a:prstGeom prst="rect">
            <a:avLst/>
          </a:prstGeom>
        </p:spPr>
        <p:txBody>
          <a:bodyPr wrap="square" lIns="68568" tIns="34289" rIns="68568" bIns="34289">
            <a:spAutoFit/>
          </a:bodyPr>
          <a:lstStyle/>
          <a:p>
            <a:pPr marL="342830" indent="-342830" defTabSz="685664">
              <a:lnSpc>
                <a:spcPct val="150000"/>
              </a:lnSpc>
              <a:buClrTx/>
              <a:buFont typeface="Arial" panose="020B0604020202020204" pitchFamily="34" charset="0"/>
              <a:buChar char="•"/>
            </a:pPr>
            <a:r>
              <a:rPr lang="en-US" sz="1500" b="1" kern="1200" dirty="0">
                <a:solidFill>
                  <a:prstClr val="black"/>
                </a:solidFill>
                <a:effectLst>
                  <a:outerShdw blurRad="38100" dist="38100" dir="2700000" algn="tl">
                    <a:srgbClr val="000000">
                      <a:alpha val="43137"/>
                    </a:srgbClr>
                  </a:outerShdw>
                </a:effectLst>
                <a:latin typeface="Consolas" panose="020B0609020204030204" pitchFamily="49" charset="0"/>
                <a:ea typeface="+mn-ea"/>
                <a:cs typeface="+mn-cs"/>
              </a:rPr>
              <a:t>Now, Let’s read our dataset, we have some good amount of features in it.</a:t>
            </a:r>
          </a:p>
        </p:txBody>
      </p:sp>
      <p:pic>
        <p:nvPicPr>
          <p:cNvPr id="19458" name="Picture 2"/>
          <p:cNvPicPr>
            <a:picLocks noChangeAspect="1" noChangeArrowheads="1"/>
          </p:cNvPicPr>
          <p:nvPr/>
        </p:nvPicPr>
        <p:blipFill>
          <a:blip r:embed="rId2"/>
          <a:srcRect/>
          <a:stretch>
            <a:fillRect/>
          </a:stretch>
        </p:blipFill>
        <p:spPr bwMode="auto">
          <a:xfrm>
            <a:off x="0" y="2525790"/>
            <a:ext cx="9144000" cy="261771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5" y="1043492"/>
            <a:ext cx="9133247" cy="1118795"/>
          </a:xfrm>
          <a:prstGeom prst="rect">
            <a:avLst/>
          </a:prstGeom>
          <a:noFill/>
          <a:ln w="9525">
            <a:noFill/>
            <a:miter lim="800000"/>
            <a:headEnd/>
            <a:tailEnd/>
          </a:ln>
          <a:effectLst/>
        </p:spPr>
      </p:pic>
    </p:spTree>
    <p:extLst>
      <p:ext uri="{BB962C8B-B14F-4D97-AF65-F5344CB8AC3E}">
        <p14:creationId xmlns:p14="http://schemas.microsoft.com/office/powerpoint/2010/main" xmlns="" val="7442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194100"/>
            <a:ext cx="4464424" cy="2893100"/>
          </a:xfrm>
          <a:prstGeom prst="rect">
            <a:avLst/>
          </a:prstGeom>
          <a:noFill/>
        </p:spPr>
        <p:txBody>
          <a:bodyPr wrap="square" rtlCol="0">
            <a:spAutoFit/>
          </a:bodyPr>
          <a:lstStyle/>
          <a:p>
            <a:r>
              <a:rPr lang="en-US" sz="2000" b="1" dirty="0" smtClean="0">
                <a:solidFill>
                  <a:schemeClr val="accent1">
                    <a:lumMod val="75000"/>
                  </a:schemeClr>
                </a:solidFill>
              </a:rPr>
              <a:t>New York City Taxi Passenger Limit says:</a:t>
            </a:r>
          </a:p>
          <a:p>
            <a:pPr>
              <a:buFont typeface="Wingdings" pitchFamily="2" charset="2"/>
              <a:buChar char="v"/>
            </a:pPr>
            <a:r>
              <a:rPr lang="en-US" sz="1600" dirty="0" smtClean="0"/>
              <a:t> A maximum of 4 passengers can ride in traditional cabs, there are also 5 passenger cabs that look more like minivans.</a:t>
            </a:r>
          </a:p>
          <a:p>
            <a:pPr>
              <a:buFont typeface="Wingdings" pitchFamily="2" charset="2"/>
              <a:buChar char="v"/>
            </a:pPr>
            <a:r>
              <a:rPr lang="en-US" sz="1600" dirty="0" smtClean="0"/>
              <a:t> A child under 7 is allowed to sit on a passenger's lap in the rear seat in addition to the passenger limit. So, in total we can assume that maximum 6 passenger can board the new </a:t>
            </a:r>
            <a:r>
              <a:rPr lang="en-US" sz="1600" dirty="0" smtClean="0"/>
              <a:t>Y</a:t>
            </a:r>
            <a:r>
              <a:rPr lang="en-US" sz="1600" dirty="0" smtClean="0"/>
              <a:t>ork </a:t>
            </a:r>
            <a:r>
              <a:rPr lang="en-US" sz="1600" dirty="0" smtClean="0"/>
              <a:t>taxi i.e. 5 adult + 1 minor</a:t>
            </a:r>
          </a:p>
          <a:p>
            <a:endParaRPr lang="en-US" dirty="0"/>
          </a:p>
        </p:txBody>
      </p:sp>
      <p:sp>
        <p:nvSpPr>
          <p:cNvPr id="9" name="TextBox 8"/>
          <p:cNvSpPr txBox="1"/>
          <p:nvPr/>
        </p:nvSpPr>
        <p:spPr>
          <a:xfrm>
            <a:off x="0" y="139848"/>
            <a:ext cx="9144000" cy="646331"/>
          </a:xfrm>
          <a:prstGeom prst="rect">
            <a:avLst/>
          </a:prstGeom>
          <a:noFill/>
        </p:spPr>
        <p:txBody>
          <a:bodyPr wrap="square" rtlCol="0">
            <a:spAutoFit/>
          </a:bodyPr>
          <a:lstStyle/>
          <a:p>
            <a:pPr algn="ctr"/>
            <a:r>
              <a:rPr lang="en-IN" sz="3600" b="1" dirty="0" smtClean="0">
                <a:solidFill>
                  <a:srgbClr val="C00000"/>
                </a:solidFill>
              </a:rPr>
              <a:t>Passengers</a:t>
            </a:r>
            <a:endParaRPr lang="en-US" sz="3600" b="1" dirty="0">
              <a:solidFill>
                <a:srgbClr val="C00000"/>
              </a:solidFill>
            </a:endParaRPr>
          </a:p>
        </p:txBody>
      </p:sp>
      <p:pic>
        <p:nvPicPr>
          <p:cNvPr id="22530" name="Picture 2"/>
          <p:cNvPicPr>
            <a:picLocks noChangeAspect="1" noChangeArrowheads="1"/>
          </p:cNvPicPr>
          <p:nvPr/>
        </p:nvPicPr>
        <p:blipFill>
          <a:blip r:embed="rId2"/>
          <a:srcRect/>
          <a:stretch>
            <a:fillRect/>
          </a:stretch>
        </p:blipFill>
        <p:spPr bwMode="auto">
          <a:xfrm>
            <a:off x="4572125" y="1269415"/>
            <a:ext cx="4561242" cy="3431689"/>
          </a:xfrm>
          <a:prstGeom prst="rect">
            <a:avLst/>
          </a:prstGeom>
          <a:noFill/>
          <a:ln w="9525">
            <a:noFill/>
            <a:miter lim="800000"/>
            <a:headEnd/>
            <a:tailEnd/>
          </a:ln>
          <a:effectLst/>
        </p:spPr>
      </p:pic>
    </p:spTree>
    <p:extLst>
      <p:ext uri="{BB962C8B-B14F-4D97-AF65-F5344CB8AC3E}">
        <p14:creationId xmlns:p14="http://schemas.microsoft.com/office/powerpoint/2010/main" xmlns="" val="3485286623"/>
      </p:ext>
    </p:extLst>
  </p:cSld>
  <p:clrMapOvr>
    <a:masterClrMapping/>
  </p:clrMapOvr>
  <p:transition>
    <p:strips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7E33953-54AF-4052-A813-825C17F71F06}"/>
              </a:ext>
            </a:extLst>
          </p:cNvPr>
          <p:cNvPicPr>
            <a:picLocks noChangeAspect="1"/>
          </p:cNvPicPr>
          <p:nvPr/>
        </p:nvPicPr>
        <p:blipFill>
          <a:blip r:embed="rId2"/>
          <a:stretch>
            <a:fillRect/>
          </a:stretch>
        </p:blipFill>
        <p:spPr>
          <a:xfrm>
            <a:off x="0" y="2465037"/>
            <a:ext cx="9144000" cy="2678464"/>
          </a:xfrm>
          <a:prstGeom prst="rect">
            <a:avLst/>
          </a:prstGeom>
        </p:spPr>
      </p:pic>
      <p:sp>
        <p:nvSpPr>
          <p:cNvPr id="6" name="Parallelogram 5">
            <a:extLst>
              <a:ext uri="{FF2B5EF4-FFF2-40B4-BE49-F238E27FC236}">
                <a16:creationId xmlns:a16="http://schemas.microsoft.com/office/drawing/2014/main" xmlns="" id="{9E5D23A6-8606-4B9D-B7CA-E4CD2D14E2FE}"/>
              </a:ext>
            </a:extLst>
          </p:cNvPr>
          <p:cNvSpPr/>
          <p:nvPr/>
        </p:nvSpPr>
        <p:spPr>
          <a:xfrm>
            <a:off x="233570" y="85008"/>
            <a:ext cx="8676861" cy="2315818"/>
          </a:xfrm>
          <a:prstGeom prst="parallelogram">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68571" tIns="34289" rIns="68571" bIns="34289" rtlCol="0" anchor="ctr"/>
          <a:lstStyle/>
          <a:p>
            <a:pPr algn="ctr" defTabSz="685698">
              <a:buClrTx/>
            </a:pPr>
            <a:endParaRPr lang="en-US" kern="1200" dirty="0">
              <a:solidFill>
                <a:srgbClr val="ED7D31"/>
              </a:solidFill>
            </a:endParaRPr>
          </a:p>
        </p:txBody>
      </p:sp>
      <p:sp>
        <p:nvSpPr>
          <p:cNvPr id="7" name="TextBox 6">
            <a:extLst>
              <a:ext uri="{FF2B5EF4-FFF2-40B4-BE49-F238E27FC236}">
                <a16:creationId xmlns:a16="http://schemas.microsoft.com/office/drawing/2014/main" xmlns="" id="{9E7088B6-A0C1-413E-A4E2-030449B19731}"/>
              </a:ext>
            </a:extLst>
          </p:cNvPr>
          <p:cNvSpPr txBox="1"/>
          <p:nvPr/>
        </p:nvSpPr>
        <p:spPr>
          <a:xfrm>
            <a:off x="2335701" y="294535"/>
            <a:ext cx="4621697" cy="2042864"/>
          </a:xfrm>
          <a:prstGeom prst="rect">
            <a:avLst/>
          </a:prstGeom>
          <a:noFill/>
        </p:spPr>
        <p:txBody>
          <a:bodyPr wrap="square" lIns="68571" tIns="34289" rIns="68571" bIns="34289" rtlCol="0">
            <a:spAutoFit/>
          </a:bodyPr>
          <a:lstStyle/>
          <a:p>
            <a:pPr algn="ctr" defTabSz="685698">
              <a:lnSpc>
                <a:spcPct val="150000"/>
              </a:lnSpc>
              <a:buClrTx/>
            </a:pPr>
            <a:r>
              <a:rPr lang="en-US" b="1" kern="1200" dirty="0">
                <a:solidFill>
                  <a:srgbClr val="00B050"/>
                </a:solidFill>
                <a:latin typeface="Bahnschrift" panose="020B0502040204020203" pitchFamily="34" charset="0"/>
                <a:ea typeface="+mn-ea"/>
                <a:cs typeface="+mn-cs"/>
              </a:rPr>
              <a:t>Most number of trips are done by single or double passengers.</a:t>
            </a:r>
          </a:p>
          <a:p>
            <a:pPr algn="ctr" defTabSz="685698">
              <a:lnSpc>
                <a:spcPct val="150000"/>
              </a:lnSpc>
              <a:buClrTx/>
            </a:pPr>
            <a:endParaRPr lang="en-US" b="1" kern="1200" dirty="0">
              <a:solidFill>
                <a:srgbClr val="00B050"/>
              </a:solidFill>
              <a:latin typeface="Bahnschrift" panose="020B0502040204020203" pitchFamily="34" charset="0"/>
              <a:ea typeface="+mn-ea"/>
              <a:cs typeface="+mn-cs"/>
            </a:endParaRPr>
          </a:p>
          <a:p>
            <a:pPr algn="ctr" defTabSz="685698">
              <a:lnSpc>
                <a:spcPct val="150000"/>
              </a:lnSpc>
              <a:buClrTx/>
            </a:pPr>
            <a:r>
              <a:rPr lang="en-US" b="1" kern="1200" dirty="0">
                <a:solidFill>
                  <a:srgbClr val="00B050"/>
                </a:solidFill>
                <a:latin typeface="Bahnschrift" panose="020B0502040204020203" pitchFamily="34" charset="0"/>
                <a:ea typeface="+mn-ea"/>
                <a:cs typeface="+mn-cs"/>
              </a:rPr>
              <a:t>But one thing is Interesting to observe, there exist trip with </a:t>
            </a:r>
            <a:r>
              <a:rPr lang="en-US" b="1" kern="1200" dirty="0">
                <a:solidFill>
                  <a:srgbClr val="4472C4">
                    <a:lumMod val="75000"/>
                  </a:srgbClr>
                </a:solidFill>
                <a:latin typeface="Bahnschrift" panose="020B0502040204020203" pitchFamily="34" charset="0"/>
                <a:ea typeface="+mn-ea"/>
                <a:cs typeface="+mn-cs"/>
              </a:rPr>
              <a:t>ZERO</a:t>
            </a:r>
            <a:r>
              <a:rPr lang="en-US" b="1" kern="1200" dirty="0">
                <a:solidFill>
                  <a:srgbClr val="00B050"/>
                </a:solidFill>
                <a:latin typeface="Bahnschrift" panose="020B0502040204020203" pitchFamily="34" charset="0"/>
                <a:ea typeface="+mn-ea"/>
                <a:cs typeface="+mn-cs"/>
              </a:rPr>
              <a:t> passengers, was that a free ride ? Or just a False data recorded ?</a:t>
            </a:r>
          </a:p>
        </p:txBody>
      </p:sp>
    </p:spTree>
    <p:extLst>
      <p:ext uri="{BB962C8B-B14F-4D97-AF65-F5344CB8AC3E}">
        <p14:creationId xmlns:p14="http://schemas.microsoft.com/office/powerpoint/2010/main" xmlns="" val="13535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4149"/>
            <a:ext cx="9144000" cy="584775"/>
          </a:xfrm>
          <a:prstGeom prst="rect">
            <a:avLst/>
          </a:prstGeom>
          <a:noFill/>
        </p:spPr>
        <p:txBody>
          <a:bodyPr wrap="square" rtlCol="0">
            <a:spAutoFit/>
          </a:bodyPr>
          <a:lstStyle/>
          <a:p>
            <a:pPr algn="ctr"/>
            <a:r>
              <a:rPr lang="en-IN" sz="3200" b="1" dirty="0" smtClean="0">
                <a:solidFill>
                  <a:schemeClr val="tx1"/>
                </a:solidFill>
              </a:rPr>
              <a:t>Distance</a:t>
            </a:r>
            <a:endParaRPr lang="en-US" sz="3200" b="1" dirty="0">
              <a:solidFill>
                <a:schemeClr val="tx1"/>
              </a:solidFill>
            </a:endParaRPr>
          </a:p>
        </p:txBody>
      </p:sp>
      <p:pic>
        <p:nvPicPr>
          <p:cNvPr id="23554" name="Picture 2"/>
          <p:cNvPicPr>
            <a:picLocks noChangeAspect="1" noChangeArrowheads="1"/>
          </p:cNvPicPr>
          <p:nvPr/>
        </p:nvPicPr>
        <p:blipFill>
          <a:blip r:embed="rId2"/>
          <a:srcRect/>
          <a:stretch>
            <a:fillRect/>
          </a:stretch>
        </p:blipFill>
        <p:spPr bwMode="auto">
          <a:xfrm>
            <a:off x="4974177" y="1184859"/>
            <a:ext cx="4105275" cy="2447925"/>
          </a:xfrm>
          <a:prstGeom prst="rect">
            <a:avLst/>
          </a:prstGeom>
          <a:noFill/>
          <a:ln w="9525">
            <a:noFill/>
            <a:miter lim="800000"/>
            <a:headEnd/>
            <a:tailEnd/>
          </a:ln>
          <a:effectLst/>
        </p:spPr>
      </p:pic>
      <p:sp>
        <p:nvSpPr>
          <p:cNvPr id="6" name="TextBox 5"/>
          <p:cNvSpPr txBox="1"/>
          <p:nvPr/>
        </p:nvSpPr>
        <p:spPr>
          <a:xfrm>
            <a:off x="333487" y="718238"/>
            <a:ext cx="4679577" cy="3785652"/>
          </a:xfrm>
          <a:prstGeom prst="rect">
            <a:avLst/>
          </a:prstGeom>
          <a:noFill/>
        </p:spPr>
        <p:txBody>
          <a:bodyPr wrap="square" rtlCol="0">
            <a:spAutoFit/>
          </a:bodyPr>
          <a:lstStyle/>
          <a:p>
            <a:pPr>
              <a:buFont typeface="Wingdings" pitchFamily="2" charset="2"/>
              <a:buChar char="v"/>
            </a:pPr>
            <a:r>
              <a:rPr lang="en-US" sz="1500" dirty="0" smtClean="0"/>
              <a:t>Around 6K trip record with distance equal to 0. Below are some possible explanation for such records.</a:t>
            </a:r>
          </a:p>
          <a:p>
            <a:pPr>
              <a:buFont typeface="Wingdings" pitchFamily="2" charset="2"/>
              <a:buChar char="v"/>
            </a:pPr>
            <a:r>
              <a:rPr lang="en-US" sz="1500" dirty="0" smtClean="0"/>
              <a:t>Customer changed mind and cancelled the journey just after accepting it.</a:t>
            </a:r>
          </a:p>
          <a:p>
            <a:pPr>
              <a:buFont typeface="Wingdings" pitchFamily="2" charset="2"/>
              <a:buChar char="v"/>
            </a:pPr>
            <a:r>
              <a:rPr lang="en-US" sz="1500" dirty="0" smtClean="0"/>
              <a:t>Software </a:t>
            </a:r>
            <a:r>
              <a:rPr lang="en-US" sz="1500" dirty="0" smtClean="0"/>
              <a:t>did not recorded </a:t>
            </a:r>
            <a:r>
              <a:rPr lang="en-US" sz="1500" dirty="0" err="1" smtClean="0"/>
              <a:t>dropoff</a:t>
            </a:r>
            <a:r>
              <a:rPr lang="en-US" sz="1500" dirty="0" smtClean="0"/>
              <a:t> location properly due to which </a:t>
            </a:r>
            <a:r>
              <a:rPr lang="en-US" sz="1500" dirty="0" err="1" smtClean="0"/>
              <a:t>dropoff</a:t>
            </a:r>
            <a:r>
              <a:rPr lang="en-US" sz="1500" dirty="0" smtClean="0"/>
              <a:t> location is the same as the pickup location.</a:t>
            </a:r>
          </a:p>
          <a:p>
            <a:pPr>
              <a:buFont typeface="Wingdings" pitchFamily="2" charset="2"/>
              <a:buChar char="v"/>
            </a:pPr>
            <a:r>
              <a:rPr lang="en-US" sz="1500" dirty="0" smtClean="0"/>
              <a:t>Issue with GPS tracker while the journey is being finished.</a:t>
            </a:r>
          </a:p>
          <a:p>
            <a:pPr>
              <a:buFont typeface="Wingdings" pitchFamily="2" charset="2"/>
              <a:buChar char="v"/>
            </a:pPr>
            <a:r>
              <a:rPr lang="en-US" sz="1500" dirty="0" smtClean="0"/>
              <a:t>Driver cancelled the trip just after accepting it due to some reason. So the trip couldn't start Or some other issue with the software itself which a technical guy can explain There is some serious inconsistencies in the data where drop off location is same as the pickup location</a:t>
            </a:r>
            <a:r>
              <a:rPr lang="en-US" sz="1500" dirty="0" smtClean="0"/>
              <a:t>.</a:t>
            </a:r>
            <a:endParaRPr lang="en-US" sz="1500" dirty="0" smtClean="0"/>
          </a:p>
        </p:txBody>
      </p:sp>
    </p:spTree>
  </p:cSld>
  <p:clrMapOvr>
    <a:masterClrMapping/>
  </p:clrMapOvr>
  <p:transition>
    <p:spli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58ACD96-F93E-4D10-A334-F643DA55C3FB}"/>
              </a:ext>
            </a:extLst>
          </p:cNvPr>
          <p:cNvPicPr>
            <a:picLocks noChangeAspect="1"/>
          </p:cNvPicPr>
          <p:nvPr/>
        </p:nvPicPr>
        <p:blipFill>
          <a:blip r:embed="rId2"/>
          <a:stretch>
            <a:fillRect/>
          </a:stretch>
        </p:blipFill>
        <p:spPr>
          <a:xfrm>
            <a:off x="5579425" y="324464"/>
            <a:ext cx="3220297" cy="2718469"/>
          </a:xfrm>
          <a:prstGeom prst="rect">
            <a:avLst/>
          </a:prstGeom>
        </p:spPr>
      </p:pic>
      <p:sp>
        <p:nvSpPr>
          <p:cNvPr id="15" name="Rectangle 14">
            <a:extLst>
              <a:ext uri="{FF2B5EF4-FFF2-40B4-BE49-F238E27FC236}">
                <a16:creationId xmlns:a16="http://schemas.microsoft.com/office/drawing/2014/main" xmlns="" id="{1A547E0A-19AC-40D7-8FF4-3E2854EA66B1}"/>
              </a:ext>
            </a:extLst>
          </p:cNvPr>
          <p:cNvSpPr/>
          <p:nvPr/>
        </p:nvSpPr>
        <p:spPr>
          <a:xfrm>
            <a:off x="0" y="13"/>
            <a:ext cx="9144000" cy="392413"/>
          </a:xfrm>
          <a:prstGeom prst="rect">
            <a:avLst/>
          </a:prstGeom>
        </p:spPr>
        <p:txBody>
          <a:bodyPr wrap="square" lIns="68567" tIns="34289" rIns="68567" bIns="34289">
            <a:spAutoFit/>
          </a:bodyPr>
          <a:lstStyle/>
          <a:p>
            <a:pPr marL="342821" indent="-342821" defTabSz="685647">
              <a:lnSpc>
                <a:spcPct val="150000"/>
              </a:lnSpc>
              <a:buClrTx/>
              <a:buFont typeface="Arial" panose="020B0604020202020204" pitchFamily="34" charset="0"/>
              <a:buChar char="•"/>
            </a:pPr>
            <a:r>
              <a:rPr lang="en-US" b="1" kern="1200" dirty="0">
                <a:solidFill>
                  <a:prstClr val="black"/>
                </a:solidFill>
                <a:latin typeface="Consolas" panose="020B0609020204030204" pitchFamily="49" charset="0"/>
                <a:ea typeface="+mn-ea"/>
                <a:cs typeface="+mn-cs"/>
              </a:rPr>
              <a:t>Now, we will perform basic EDA to get some insights into the data.</a:t>
            </a:r>
          </a:p>
        </p:txBody>
      </p:sp>
      <p:sp>
        <p:nvSpPr>
          <p:cNvPr id="16" name="Speech Bubble: Rectangle 10">
            <a:extLst>
              <a:ext uri="{FF2B5EF4-FFF2-40B4-BE49-F238E27FC236}">
                <a16:creationId xmlns:a16="http://schemas.microsoft.com/office/drawing/2014/main" xmlns="" id="{3066D47D-CCC6-442E-B5B8-45EE57F74F3D}"/>
              </a:ext>
            </a:extLst>
          </p:cNvPr>
          <p:cNvSpPr/>
          <p:nvPr/>
        </p:nvSpPr>
        <p:spPr>
          <a:xfrm>
            <a:off x="5537347" y="3021418"/>
            <a:ext cx="3299791" cy="1819151"/>
          </a:xfrm>
          <a:prstGeom prst="wedgeRectCallout">
            <a:avLst>
              <a:gd name="adj1" fmla="val -97851"/>
              <a:gd name="adj2" fmla="val -4702"/>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lIns="68567" tIns="34289" rIns="68567" bIns="34289" rtlCol="0" anchor="ctr"/>
          <a:lstStyle/>
          <a:p>
            <a:pPr marL="0" marR="0" lvl="0" indent="0" algn="ctr" defTabSz="685647"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ED7D31">
                    <a:lumMod val="40000"/>
                    <a:lumOff val="60000"/>
                  </a:srgbClr>
                </a:solidFill>
                <a:effectLst/>
                <a:uLnTx/>
                <a:uFillTx/>
                <a:latin typeface="Consolas" panose="020B0609020204030204" pitchFamily="49" charset="0"/>
                <a:ea typeface="+mn-ea"/>
                <a:cs typeface="+mn-cs"/>
              </a:rPr>
              <a:t>We have almost all the trip records sent to the server.</a:t>
            </a:r>
          </a:p>
          <a:p>
            <a:pPr marL="0" marR="0" lvl="0" indent="0" algn="ctr" defTabSz="685647"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a:ea typeface="+mn-ea"/>
              <a:cs typeface="+mn-cs"/>
            </a:endParaRPr>
          </a:p>
        </p:txBody>
      </p:sp>
      <p:sp>
        <p:nvSpPr>
          <p:cNvPr id="17" name="Speech Bubble: Rectangle 11">
            <a:extLst>
              <a:ext uri="{FF2B5EF4-FFF2-40B4-BE49-F238E27FC236}">
                <a16:creationId xmlns:a16="http://schemas.microsoft.com/office/drawing/2014/main" xmlns="" id="{A9E2A4AA-F599-494E-909A-C92F05D3968B}"/>
              </a:ext>
            </a:extLst>
          </p:cNvPr>
          <p:cNvSpPr/>
          <p:nvPr/>
        </p:nvSpPr>
        <p:spPr>
          <a:xfrm>
            <a:off x="89450" y="447178"/>
            <a:ext cx="4310427" cy="2271301"/>
          </a:xfrm>
          <a:prstGeom prst="wedgeRectCallout">
            <a:avLst>
              <a:gd name="adj1" fmla="val 76125"/>
              <a:gd name="adj2" fmla="val -1146"/>
            </a:avLst>
          </a:prstGeom>
          <a:solidFill>
            <a:sysClr val="windowText" lastClr="000000"/>
          </a:solidFill>
          <a:ln w="19050" cap="flat" cmpd="sng" algn="ctr">
            <a:solidFill>
              <a:sysClr val="window" lastClr="FFFFFF"/>
            </a:solidFill>
            <a:prstDash val="solid"/>
            <a:miter lim="800000"/>
          </a:ln>
          <a:effectLst/>
        </p:spPr>
        <p:txBody>
          <a:bodyPr lIns="68567" tIns="34289" rIns="68567" bIns="34289" rtlCol="0" anchor="ctr"/>
          <a:lstStyle/>
          <a:p>
            <a:pPr marL="0" marR="0" lvl="0" indent="0" algn="ctr" defTabSz="685647" eaLnBrk="1" fontAlgn="auto" latinLnBrk="0" hangingPunct="1">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0000"/>
              </a:solidFill>
              <a:effectLst/>
              <a:uLnTx/>
              <a:uFillTx/>
              <a:latin typeface="Consolas" panose="020B0609020204030204" pitchFamily="49" charset="0"/>
              <a:ea typeface="+mn-ea"/>
              <a:cs typeface="+mn-cs"/>
            </a:endParaRPr>
          </a:p>
          <a:p>
            <a:pPr marL="0" marR="0" lvl="0" indent="0" algn="ctr" defTabSz="685647" eaLnBrk="1" fontAlgn="auto" latinLnBrk="0" hangingPunct="1">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onsolas" panose="020B0609020204030204" pitchFamily="49" charset="0"/>
                <a:ea typeface="+mn-ea"/>
                <a:cs typeface="+mn-cs"/>
              </a:rPr>
              <a:t>Vendor_ID </a:t>
            </a: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stating the provider associated with trip, preferably </a:t>
            </a:r>
            <a:r>
              <a:rPr kumimoji="0" lang="en-US" sz="1800" b="1" i="0" u="none" strike="noStrike" kern="1200" cap="none" spc="0" normalizeH="0" baseline="0" noProof="0" dirty="0" smtClean="0">
                <a:ln>
                  <a:noFill/>
                </a:ln>
                <a:solidFill>
                  <a:srgbClr val="00B050"/>
                </a:solidFill>
                <a:effectLst/>
                <a:uLnTx/>
                <a:uFillTx/>
                <a:latin typeface="Consolas" panose="020B0609020204030204" pitchFamily="49" charset="0"/>
                <a:ea typeface="+mn-ea"/>
                <a:cs typeface="+mn-cs"/>
              </a:rPr>
              <a:t>2</a:t>
            </a: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 different taxi companies.</a:t>
            </a:r>
          </a:p>
          <a:p>
            <a:pPr marL="0" marR="0" lvl="0" indent="0" algn="ctr" defTabSz="685647" eaLnBrk="1" fontAlgn="auto" latinLnBrk="0" hangingPunct="1">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Analysis tells us that </a:t>
            </a:r>
            <a:r>
              <a:rPr kumimoji="0" lang="en-US" sz="1800" b="1" i="0" u="none" strike="noStrike" kern="1200" cap="none" spc="0" normalizeH="0" baseline="0" noProof="0" dirty="0" smtClean="0">
                <a:ln>
                  <a:noFill/>
                </a:ln>
                <a:solidFill>
                  <a:srgbClr val="4472C4">
                    <a:lumMod val="75000"/>
                  </a:srgbClr>
                </a:solidFill>
                <a:effectLst/>
                <a:uLnTx/>
                <a:uFillTx/>
                <a:latin typeface="Consolas" panose="020B0609020204030204" pitchFamily="49" charset="0"/>
                <a:ea typeface="+mn-ea"/>
                <a:cs typeface="+mn-cs"/>
              </a:rPr>
              <a:t>Second</a:t>
            </a: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 service provider has been most frequently </a:t>
            </a:r>
            <a:r>
              <a:rPr lang="en-US" sz="1800" b="1" kern="1200" dirty="0" smtClean="0">
                <a:solidFill>
                  <a:srgbClr val="ED7D31">
                    <a:lumMod val="75000"/>
                  </a:srgbClr>
                </a:solidFill>
                <a:latin typeface="Consolas" panose="020B0609020204030204" pitchFamily="49" charset="0"/>
                <a:ea typeface="+mn-ea"/>
                <a:cs typeface="+mn-cs"/>
              </a:rPr>
              <a:t>famous</a:t>
            </a: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 by people over </a:t>
            </a:r>
            <a:r>
              <a:rPr kumimoji="0" lang="en-US" sz="1800" b="1" i="0" u="none" strike="noStrike" kern="1200" cap="none" spc="0" normalizeH="0" baseline="0" noProof="0" dirty="0" smtClean="0">
                <a:ln>
                  <a:noFill/>
                </a:ln>
                <a:solidFill>
                  <a:srgbClr val="70AD47">
                    <a:lumMod val="75000"/>
                  </a:srgbClr>
                </a:solidFill>
                <a:effectLst/>
                <a:uLnTx/>
                <a:uFillTx/>
                <a:latin typeface="Consolas" panose="020B0609020204030204" pitchFamily="49" charset="0"/>
                <a:ea typeface="+mn-ea"/>
                <a:cs typeface="+mn-cs"/>
              </a:rPr>
              <a:t>First</a:t>
            </a:r>
            <a:r>
              <a:rPr kumimoji="0" lang="en-US" sz="1800" b="1" i="0" u="none" strike="noStrike" kern="1200" cap="none" spc="0" normalizeH="0" baseline="0" noProof="0" dirty="0" smtClean="0">
                <a:ln>
                  <a:noFill/>
                </a:ln>
                <a:solidFill>
                  <a:srgbClr val="ED7D31">
                    <a:lumMod val="75000"/>
                  </a:srgbClr>
                </a:solidFill>
                <a:effectLst/>
                <a:uLnTx/>
                <a:uFillTx/>
                <a:latin typeface="Consolas" panose="020B0609020204030204" pitchFamily="49" charset="0"/>
                <a:ea typeface="+mn-ea"/>
                <a:cs typeface="+mn-cs"/>
              </a:rPr>
              <a:t> service provider over the period of time.</a:t>
            </a:r>
          </a:p>
          <a:p>
            <a:pPr marL="0" marR="0" lvl="0" indent="0" algn="ctr" defTabSz="685647"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xmlns="" id="{4444B1C2-6DCD-4FED-97A2-C1DBA7A3A765}"/>
              </a:ext>
            </a:extLst>
          </p:cNvPr>
          <p:cNvPicPr>
            <a:picLocks noChangeAspect="1"/>
          </p:cNvPicPr>
          <p:nvPr/>
        </p:nvPicPr>
        <p:blipFill>
          <a:blip r:embed="rId3"/>
          <a:stretch>
            <a:fillRect/>
          </a:stretch>
        </p:blipFill>
        <p:spPr>
          <a:xfrm>
            <a:off x="306872" y="2718479"/>
            <a:ext cx="3412740" cy="27184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1+#ppt_h/2"/>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2012</Words>
  <Application>Microsoft Office PowerPoint</Application>
  <PresentationFormat>On-screen Show (16:9)</PresentationFormat>
  <Paragraphs>178</Paragraphs>
  <Slides>30</Slides>
  <Notes>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30</vt:i4>
      </vt:variant>
    </vt:vector>
  </HeadingPairs>
  <TitlesOfParts>
    <vt:vector size="52" baseType="lpstr">
      <vt:lpstr>Arial</vt:lpstr>
      <vt:lpstr>Montserrat</vt:lpstr>
      <vt:lpstr>Old Standard TT</vt:lpstr>
      <vt:lpstr>Verdana</vt:lpstr>
      <vt:lpstr>Palatino Linotype</vt:lpstr>
      <vt:lpstr>Segoe UI</vt:lpstr>
      <vt:lpstr>Ebrima</vt:lpstr>
      <vt:lpstr>Wingdings</vt:lpstr>
      <vt:lpstr>Bahnschrift SemiBold SemiConden</vt:lpstr>
      <vt:lpstr>Consolas</vt:lpstr>
      <vt:lpstr>Bahnschrift</vt:lpstr>
      <vt:lpstr>Calibri</vt:lpstr>
      <vt:lpstr>Times New Roman</vt:lpstr>
      <vt:lpstr>Gadugi</vt:lpstr>
      <vt:lpstr>Corbel</vt:lpstr>
      <vt:lpstr>Mongolian Baiti</vt:lpstr>
      <vt:lpstr>Javanese Text</vt:lpstr>
      <vt:lpstr>Comic Sans MS</vt:lpstr>
      <vt:lpstr>Lato</vt:lpstr>
      <vt:lpstr>Ink Free</vt:lpstr>
      <vt:lpstr>Sitka Display</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Distance</vt:lpstr>
      <vt:lpstr>Distance</vt:lpstr>
      <vt:lpstr>Average</vt:lpstr>
      <vt:lpstr>Average</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NYC Taxi Trip Preduction   </dc:title>
  <cp:lastModifiedBy>Corporate Edition</cp:lastModifiedBy>
  <cp:revision>98</cp:revision>
  <dcterms:modified xsi:type="dcterms:W3CDTF">2022-12-25T10:41:01Z</dcterms:modified>
</cp:coreProperties>
</file>